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5"/>
  </p:notesMasterIdLst>
  <p:sldIdLst>
    <p:sldId id="263" r:id="rId2"/>
    <p:sldId id="258" r:id="rId3"/>
    <p:sldId id="267" r:id="rId4"/>
    <p:sldId id="265" r:id="rId5"/>
    <p:sldId id="271" r:id="rId6"/>
    <p:sldId id="276" r:id="rId7"/>
    <p:sldId id="273" r:id="rId8"/>
    <p:sldId id="272" r:id="rId9"/>
    <p:sldId id="274" r:id="rId10"/>
    <p:sldId id="275" r:id="rId11"/>
    <p:sldId id="279" r:id="rId12"/>
    <p:sldId id="261" r:id="rId13"/>
    <p:sldId id="280" r:id="rId14"/>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32">
          <p15:clr>
            <a:srgbClr val="A4A3A4"/>
          </p15:clr>
        </p15:guide>
        <p15:guide id="2" pos="22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79229" autoAdjust="0"/>
  </p:normalViewPr>
  <p:slideViewPr>
    <p:cSldViewPr snapToGrid="0">
      <p:cViewPr varScale="1">
        <p:scale>
          <a:sx n="68" d="100"/>
          <a:sy n="68" d="100"/>
        </p:scale>
        <p:origin x="1219" y="72"/>
      </p:cViewPr>
      <p:guideLst>
        <p:guide orient="horz" pos="2160"/>
        <p:guide pos="3840"/>
      </p:guideLst>
    </p:cSldViewPr>
  </p:slideViewPr>
  <p:notesTextViewPr>
    <p:cViewPr>
      <p:scale>
        <a:sx n="1" d="1"/>
        <a:sy n="1" d="1"/>
      </p:scale>
      <p:origin x="0" y="0"/>
    </p:cViewPr>
  </p:notesTextViewPr>
  <p:sorterViewPr>
    <p:cViewPr varScale="1">
      <p:scale>
        <a:sx n="1" d="1"/>
        <a:sy n="1" d="1"/>
      </p:scale>
      <p:origin x="0" y="-442"/>
    </p:cViewPr>
  </p:sorterViewPr>
  <p:notesViewPr>
    <p:cSldViewPr snapToGrid="0" showGuides="1">
      <p:cViewPr>
        <p:scale>
          <a:sx n="68" d="100"/>
          <a:sy n="68" d="100"/>
        </p:scale>
        <p:origin x="-3858" y="-204"/>
      </p:cViewPr>
      <p:guideLst>
        <p:guide orient="horz" pos="2932"/>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6414" cy="467071"/>
          </a:xfrm>
          <a:prstGeom prst="rect">
            <a:avLst/>
          </a:prstGeom>
        </p:spPr>
        <p:txBody>
          <a:bodyPr vert="horz" lIns="93491" tIns="46746" rIns="93491" bIns="46746" rtlCol="0"/>
          <a:lstStyle>
            <a:lvl1pPr algn="l">
              <a:defRPr sz="1300"/>
            </a:lvl1pPr>
          </a:lstStyle>
          <a:p>
            <a:endParaRPr lang="en-US"/>
          </a:p>
        </p:txBody>
      </p:sp>
      <p:sp>
        <p:nvSpPr>
          <p:cNvPr id="3" name="Date Placeholder 2"/>
          <p:cNvSpPr>
            <a:spLocks noGrp="1"/>
          </p:cNvSpPr>
          <p:nvPr>
            <p:ph type="dt" idx="1"/>
          </p:nvPr>
        </p:nvSpPr>
        <p:spPr>
          <a:xfrm>
            <a:off x="3995217" y="1"/>
            <a:ext cx="3056414" cy="467071"/>
          </a:xfrm>
          <a:prstGeom prst="rect">
            <a:avLst/>
          </a:prstGeom>
        </p:spPr>
        <p:txBody>
          <a:bodyPr vert="horz" lIns="93491" tIns="46746" rIns="93491" bIns="46746" rtlCol="0"/>
          <a:lstStyle>
            <a:lvl1pPr algn="r">
              <a:defRPr sz="1300"/>
            </a:lvl1pPr>
          </a:lstStyle>
          <a:p>
            <a:fld id="{4D4CE306-6189-4558-BEE9-61D4985873AD}" type="datetimeFigureOut">
              <a:rPr lang="en-US" smtClean="0"/>
              <a:t>9/19/2018</a:t>
            </a:fld>
            <a:endParaRPr lang="en-US"/>
          </a:p>
        </p:txBody>
      </p:sp>
      <p:sp>
        <p:nvSpPr>
          <p:cNvPr id="4" name="Slide Image Placeholder 3"/>
          <p:cNvSpPr>
            <a:spLocks noGrp="1" noRot="1" noChangeAspect="1"/>
          </p:cNvSpPr>
          <p:nvPr>
            <p:ph type="sldImg" idx="2"/>
          </p:nvPr>
        </p:nvSpPr>
        <p:spPr>
          <a:xfrm>
            <a:off x="735013" y="1163638"/>
            <a:ext cx="5583237" cy="3141662"/>
          </a:xfrm>
          <a:prstGeom prst="rect">
            <a:avLst/>
          </a:prstGeom>
          <a:noFill/>
          <a:ln w="12700">
            <a:solidFill>
              <a:prstClr val="black"/>
            </a:solidFill>
          </a:ln>
        </p:spPr>
        <p:txBody>
          <a:bodyPr vert="horz" lIns="93491" tIns="46746" rIns="93491" bIns="46746" rtlCol="0" anchor="ctr"/>
          <a:lstStyle/>
          <a:p>
            <a:endParaRPr lang="en-US"/>
          </a:p>
        </p:txBody>
      </p:sp>
      <p:sp>
        <p:nvSpPr>
          <p:cNvPr id="5" name="Notes Placeholder 4"/>
          <p:cNvSpPr>
            <a:spLocks noGrp="1"/>
          </p:cNvSpPr>
          <p:nvPr>
            <p:ph type="body" sz="quarter" idx="3"/>
          </p:nvPr>
        </p:nvSpPr>
        <p:spPr>
          <a:xfrm>
            <a:off x="705327" y="4480004"/>
            <a:ext cx="5642610" cy="3665459"/>
          </a:xfrm>
          <a:prstGeom prst="rect">
            <a:avLst/>
          </a:prstGeom>
        </p:spPr>
        <p:txBody>
          <a:bodyPr vert="horz" lIns="93491" tIns="46746" rIns="93491" bIns="467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0"/>
          </a:xfrm>
          <a:prstGeom prst="rect">
            <a:avLst/>
          </a:prstGeom>
        </p:spPr>
        <p:txBody>
          <a:bodyPr vert="horz" lIns="93491" tIns="46746" rIns="93491" bIns="46746" rtlCol="0" anchor="b"/>
          <a:lstStyle>
            <a:lvl1pPr algn="l">
              <a:defRPr sz="1300"/>
            </a:lvl1pPr>
          </a:lstStyle>
          <a:p>
            <a:endParaRPr lang="en-US"/>
          </a:p>
        </p:txBody>
      </p:sp>
      <p:sp>
        <p:nvSpPr>
          <p:cNvPr id="7" name="Slide Number Placeholder 6"/>
          <p:cNvSpPr>
            <a:spLocks noGrp="1"/>
          </p:cNvSpPr>
          <p:nvPr>
            <p:ph type="sldNum" sz="quarter" idx="5"/>
          </p:nvPr>
        </p:nvSpPr>
        <p:spPr>
          <a:xfrm>
            <a:off x="3995217" y="8842030"/>
            <a:ext cx="3056414" cy="467070"/>
          </a:xfrm>
          <a:prstGeom prst="rect">
            <a:avLst/>
          </a:prstGeom>
        </p:spPr>
        <p:txBody>
          <a:bodyPr vert="horz" lIns="93491" tIns="46746" rIns="93491" bIns="46746" rtlCol="0" anchor="b"/>
          <a:lstStyle>
            <a:lvl1pPr algn="r">
              <a:defRPr sz="1300"/>
            </a:lvl1pPr>
          </a:lstStyle>
          <a:p>
            <a:fld id="{208ABBF7-7C48-4784-9C45-561049EF3A0D}" type="slidenum">
              <a:rPr lang="en-US" smtClean="0"/>
              <a:t>‹#›</a:t>
            </a:fld>
            <a:endParaRPr lang="en-US"/>
          </a:p>
        </p:txBody>
      </p:sp>
    </p:spTree>
    <p:extLst>
      <p:ext uri="{BB962C8B-B14F-4D97-AF65-F5344CB8AC3E}">
        <p14:creationId xmlns:p14="http://schemas.microsoft.com/office/powerpoint/2010/main" val="765728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0B79F-165D-41AE-A7C2-C5CA888431A4}" type="slidenum">
              <a:rPr lang="en-US" smtClean="0"/>
              <a:t>1</a:t>
            </a:fld>
            <a:endParaRPr lang="en-US"/>
          </a:p>
        </p:txBody>
      </p:sp>
    </p:spTree>
    <p:extLst>
      <p:ext uri="{BB962C8B-B14F-4D97-AF65-F5344CB8AC3E}">
        <p14:creationId xmlns:p14="http://schemas.microsoft.com/office/powerpoint/2010/main" val="201352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ABBF7-7C48-4784-9C45-561049EF3A0D}" type="slidenum">
              <a:rPr lang="en-US" smtClean="0"/>
              <a:t>10</a:t>
            </a:fld>
            <a:endParaRPr lang="en-US"/>
          </a:p>
        </p:txBody>
      </p:sp>
    </p:spTree>
    <p:extLst>
      <p:ext uri="{BB962C8B-B14F-4D97-AF65-F5344CB8AC3E}">
        <p14:creationId xmlns:p14="http://schemas.microsoft.com/office/powerpoint/2010/main" val="291129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ABBF7-7C48-4784-9C45-561049EF3A0D}" type="slidenum">
              <a:rPr lang="en-US" smtClean="0"/>
              <a:t>11</a:t>
            </a:fld>
            <a:endParaRPr lang="en-US"/>
          </a:p>
        </p:txBody>
      </p:sp>
    </p:spTree>
    <p:extLst>
      <p:ext uri="{BB962C8B-B14F-4D97-AF65-F5344CB8AC3E}">
        <p14:creationId xmlns:p14="http://schemas.microsoft.com/office/powerpoint/2010/main" val="3429395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ABBF7-7C48-4784-9C45-561049EF3A0D}" type="slidenum">
              <a:rPr lang="en-US" smtClean="0"/>
              <a:t>12</a:t>
            </a:fld>
            <a:endParaRPr lang="en-US"/>
          </a:p>
        </p:txBody>
      </p:sp>
    </p:spTree>
    <p:extLst>
      <p:ext uri="{BB962C8B-B14F-4D97-AF65-F5344CB8AC3E}">
        <p14:creationId xmlns:p14="http://schemas.microsoft.com/office/powerpoint/2010/main" val="789346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ABBF7-7C48-4784-9C45-561049EF3A0D}" type="slidenum">
              <a:rPr lang="en-US" smtClean="0"/>
              <a:t>13</a:t>
            </a:fld>
            <a:endParaRPr lang="en-US"/>
          </a:p>
        </p:txBody>
      </p:sp>
    </p:spTree>
    <p:extLst>
      <p:ext uri="{BB962C8B-B14F-4D97-AF65-F5344CB8AC3E}">
        <p14:creationId xmlns:p14="http://schemas.microsoft.com/office/powerpoint/2010/main" val="357603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ABBF7-7C48-4784-9C45-561049EF3A0D}" type="slidenum">
              <a:rPr lang="en-US" smtClean="0"/>
              <a:t>2</a:t>
            </a:fld>
            <a:endParaRPr lang="en-US"/>
          </a:p>
        </p:txBody>
      </p:sp>
    </p:spTree>
    <p:extLst>
      <p:ext uri="{BB962C8B-B14F-4D97-AF65-F5344CB8AC3E}">
        <p14:creationId xmlns:p14="http://schemas.microsoft.com/office/powerpoint/2010/main" val="326301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0B79F-165D-41AE-A7C2-C5CA888431A4}" type="slidenum">
              <a:rPr lang="en-US" smtClean="0"/>
              <a:t>3</a:t>
            </a:fld>
            <a:endParaRPr lang="en-US"/>
          </a:p>
        </p:txBody>
      </p:sp>
    </p:spTree>
    <p:extLst>
      <p:ext uri="{BB962C8B-B14F-4D97-AF65-F5344CB8AC3E}">
        <p14:creationId xmlns:p14="http://schemas.microsoft.com/office/powerpoint/2010/main" val="65085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C0B79F-165D-41AE-A7C2-C5CA888431A4}" type="slidenum">
              <a:rPr lang="en-US" smtClean="0"/>
              <a:t>4</a:t>
            </a:fld>
            <a:endParaRPr lang="en-US"/>
          </a:p>
        </p:txBody>
      </p:sp>
    </p:spTree>
    <p:extLst>
      <p:ext uri="{BB962C8B-B14F-4D97-AF65-F5344CB8AC3E}">
        <p14:creationId xmlns:p14="http://schemas.microsoft.com/office/powerpoint/2010/main" val="3621825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We’re presently tracking 25 measures</a:t>
            </a:r>
            <a:r>
              <a:rPr lang="en-US" baseline="0" dirty="0"/>
              <a:t> in the Legislature for CSIMS but, in the interests of time, we’re only going to comment on a few of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208ABBF7-7C48-4784-9C45-561049EF3A0D}" type="slidenum">
              <a:rPr lang="en-US" smtClean="0"/>
              <a:t>5</a:t>
            </a:fld>
            <a:endParaRPr lang="en-US"/>
          </a:p>
        </p:txBody>
      </p:sp>
    </p:spTree>
    <p:extLst>
      <p:ext uri="{BB962C8B-B14F-4D97-AF65-F5344CB8AC3E}">
        <p14:creationId xmlns:p14="http://schemas.microsoft.com/office/powerpoint/2010/main" val="346693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8ABBF7-7C48-4784-9C45-561049EF3A0D}" type="slidenum">
              <a:rPr lang="en-US" smtClean="0"/>
              <a:t>6</a:t>
            </a:fld>
            <a:endParaRPr lang="en-US"/>
          </a:p>
        </p:txBody>
      </p:sp>
    </p:spTree>
    <p:extLst>
      <p:ext uri="{BB962C8B-B14F-4D97-AF65-F5344CB8AC3E}">
        <p14:creationId xmlns:p14="http://schemas.microsoft.com/office/powerpoint/2010/main" val="3396901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Howard</a:t>
            </a:r>
            <a:r>
              <a:rPr lang="en-US" i="0" dirty="0"/>
              <a:t> case.  Doctors Tim Howard (an </a:t>
            </a:r>
            <a:r>
              <a:rPr lang="en-US" i="0" dirty="0" err="1"/>
              <a:t>ortho</a:t>
            </a:r>
            <a:r>
              <a:rPr lang="en-US" i="0" dirty="0"/>
              <a:t>) and Ben Simon (a cardiologist) sought a writ of mandate against DIR and the DWC to cease and desist</a:t>
            </a:r>
            <a:r>
              <a:rPr lang="en-US" i="0" baseline="0" dirty="0"/>
              <a:t> from enforcing any regulation providing that (1) the complexity factor pertaining to medical causation is only applicable when liability for the claim has been rejected, and (2) time spent on report preparation under ML 104 is only allowed when the physician and parties agree, prior to the evaluation, that the evaluation involves extraordinary circumstances.  Plaintiffs claimed that the Division adopted “new criteria” for interpreting the ML-104 code without going through the proper Administrative Procedure Act process.  Hence, they claimed the “new interpretations” were illegal underground regulations.  The DWC denied their reappointment as QMEs for allegedly billing improperly.  Dr. Howard twice asked for a hearing, which DWC denied.  Finally, last December, the DWC agreed to hold a hearing in March.</a:t>
            </a:r>
          </a:p>
          <a:p>
            <a:endParaRPr lang="en-US" i="0" baseline="0" dirty="0"/>
          </a:p>
          <a:p>
            <a:r>
              <a:rPr lang="en-US" i="0" baseline="0" dirty="0"/>
              <a:t>Realizing they were going to lose at the hearing, the DWC entered into a settlement with Dr. Howard and the other plaintiffs wherein DWC agreed</a:t>
            </a:r>
            <a:r>
              <a:rPr lang="en-US" sz="1200" b="0" i="0" u="none" strike="noStrike" kern="1200" baseline="0" dirty="0">
                <a:solidFill>
                  <a:schemeClr val="tx1"/>
                </a:solidFill>
                <a:latin typeface="+mn-lt"/>
                <a:ea typeface="+mn-ea"/>
                <a:cs typeface="+mn-cs"/>
              </a:rPr>
              <a:t> not to impose any additional requirement that the underlying injury claim have been denied or contested by the insurer, not to require that both parties (as opposed to a single party) have requested that the issue of causation be addressed, and not to require that any written request that causation be addressed include any specific words or phrases.  Furthermore, with regard to ML 104, the DWC agreed that, as written, the word "code" </a:t>
            </a:r>
            <a:r>
              <a:rPr lang="en-US" sz="1200" b="0" i="0" u="none" strike="noStrike" kern="1200" baseline="0">
                <a:solidFill>
                  <a:schemeClr val="tx1"/>
                </a:solidFill>
                <a:latin typeface="+mn-lt"/>
                <a:ea typeface="+mn-ea"/>
                <a:cs typeface="+mn-cs"/>
              </a:rPr>
              <a:t>in this provision </a:t>
            </a:r>
            <a:r>
              <a:rPr lang="en-US" sz="1200" b="0" i="0" u="none" strike="noStrike" kern="1200" baseline="0" dirty="0">
                <a:solidFill>
                  <a:schemeClr val="tx1"/>
                </a:solidFill>
                <a:latin typeface="+mn-lt"/>
                <a:ea typeface="+mn-ea"/>
                <a:cs typeface="+mn-cs"/>
              </a:rPr>
              <a:t>applies to all subsections of ML 104, including subsections ML-104(1 ), ML- I 04(2), and ML-104(3).  With regard to research, the DWC agreed agree not to impose any additional rule that a QME may not bill for medical research within his or her own area of specialty.  With regard to the “psych” complexity factor, DWC agreed that ML-103 (8), as written, may be used as a complexity factor concurrently with ML-103 ( 6), provided that the independent conditions for the use of each of those complexity factors are satisfied.  Finally, the DWC agreed to modify the slide show on its website that featured interpretations that were, in fact, underground regulations.</a:t>
            </a:r>
            <a:endParaRPr lang="en-US" i="1" dirty="0"/>
          </a:p>
        </p:txBody>
      </p:sp>
      <p:sp>
        <p:nvSpPr>
          <p:cNvPr id="4" name="Slide Number Placeholder 3"/>
          <p:cNvSpPr>
            <a:spLocks noGrp="1"/>
          </p:cNvSpPr>
          <p:nvPr>
            <p:ph type="sldNum" sz="quarter" idx="10"/>
          </p:nvPr>
        </p:nvSpPr>
        <p:spPr/>
        <p:txBody>
          <a:bodyPr/>
          <a:lstStyle/>
          <a:p>
            <a:fld id="{208ABBF7-7C48-4784-9C45-561049EF3A0D}" type="slidenum">
              <a:rPr lang="en-US" smtClean="0"/>
              <a:t>7</a:t>
            </a:fld>
            <a:endParaRPr lang="en-US"/>
          </a:p>
        </p:txBody>
      </p:sp>
    </p:spTree>
    <p:extLst>
      <p:ext uri="{BB962C8B-B14F-4D97-AF65-F5344CB8AC3E}">
        <p14:creationId xmlns:p14="http://schemas.microsoft.com/office/powerpoint/2010/main" val="200890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8ABBF7-7C48-4784-9C45-561049EF3A0D}" type="slidenum">
              <a:rPr lang="en-US" smtClean="0"/>
              <a:t>8</a:t>
            </a:fld>
            <a:endParaRPr lang="en-US"/>
          </a:p>
        </p:txBody>
      </p:sp>
    </p:spTree>
    <p:extLst>
      <p:ext uri="{BB962C8B-B14F-4D97-AF65-F5344CB8AC3E}">
        <p14:creationId xmlns:p14="http://schemas.microsoft.com/office/powerpoint/2010/main" val="2487375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600" i="1" dirty="0" err="1"/>
              <a:t>Dynamex</a:t>
            </a:r>
            <a:r>
              <a:rPr lang="en-US" sz="1600" baseline="0" dirty="0"/>
              <a:t> -- </a:t>
            </a:r>
            <a:r>
              <a:rPr lang="en-US" sz="1600" dirty="0"/>
              <a:t>The </a:t>
            </a:r>
            <a:r>
              <a:rPr lang="en-US" sz="1600" i="1" dirty="0" err="1"/>
              <a:t>Dynamex</a:t>
            </a:r>
            <a:r>
              <a:rPr lang="en-US" sz="1600" i="1" dirty="0"/>
              <a:t> </a:t>
            </a:r>
            <a:r>
              <a:rPr lang="en-US" sz="1600" dirty="0"/>
              <a:t>decision overturned </a:t>
            </a:r>
            <a:r>
              <a:rPr lang="en-US" sz="1600" i="1" dirty="0" err="1"/>
              <a:t>Borello</a:t>
            </a:r>
            <a:r>
              <a:rPr lang="en-US" sz="1600" dirty="0"/>
              <a:t> and adopts a more straightforward test used in several other jurisdictions, known as the “ABC test.”  The decision provides that the worker is considered an employee unless the business can prove the worker is an independent contractor.  To do so, the business must prove </a:t>
            </a:r>
            <a:r>
              <a:rPr lang="en-US" sz="1600" b="1" u="sng" dirty="0"/>
              <a:t>each</a:t>
            </a:r>
            <a:r>
              <a:rPr lang="en-US" sz="1600" dirty="0"/>
              <a:t> of the following:  </a:t>
            </a:r>
          </a:p>
          <a:p>
            <a:endParaRPr lang="en-US" sz="1600" dirty="0"/>
          </a:p>
          <a:p>
            <a:r>
              <a:rPr lang="en-US" sz="1600" dirty="0"/>
              <a:t>That the worker is free from the control and direction of the hirer in connection with the performance of the work, both under the contract and in fact;</a:t>
            </a:r>
          </a:p>
          <a:p>
            <a:endParaRPr lang="en-US" sz="1600" dirty="0"/>
          </a:p>
          <a:p>
            <a:r>
              <a:rPr lang="en-US" sz="1600" dirty="0"/>
              <a:t>The worker performs work that is outside the usual course of the hiring company’s business; and</a:t>
            </a:r>
          </a:p>
          <a:p>
            <a:endParaRPr lang="en-US" sz="1600" dirty="0"/>
          </a:p>
          <a:p>
            <a:r>
              <a:rPr lang="en-US" sz="1600" dirty="0"/>
              <a:t>The worker is customarily engaged in an independently-established trade or business. </a:t>
            </a:r>
          </a:p>
          <a:p>
            <a:endParaRPr lang="en-US" dirty="0"/>
          </a:p>
        </p:txBody>
      </p:sp>
      <p:sp>
        <p:nvSpPr>
          <p:cNvPr id="4" name="Slide Number Placeholder 3"/>
          <p:cNvSpPr>
            <a:spLocks noGrp="1"/>
          </p:cNvSpPr>
          <p:nvPr>
            <p:ph type="sldNum" sz="quarter" idx="10"/>
          </p:nvPr>
        </p:nvSpPr>
        <p:spPr/>
        <p:txBody>
          <a:bodyPr/>
          <a:lstStyle/>
          <a:p>
            <a:fld id="{208ABBF7-7C48-4784-9C45-561049EF3A0D}" type="slidenum">
              <a:rPr lang="en-US" smtClean="0"/>
              <a:t>9</a:t>
            </a:fld>
            <a:endParaRPr lang="en-US"/>
          </a:p>
        </p:txBody>
      </p:sp>
    </p:spTree>
    <p:extLst>
      <p:ext uri="{BB962C8B-B14F-4D97-AF65-F5344CB8AC3E}">
        <p14:creationId xmlns:p14="http://schemas.microsoft.com/office/powerpoint/2010/main" val="3891322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E819555-C291-4B65-AA02-33795B7E4368}" type="datetime1">
              <a:rPr lang="en-US" smtClean="0"/>
              <a:t>9/19/2018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97262B1-F537-4F28-908B-26BFB41B5CFF}" type="datetime1">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FD80452-1220-41E0-A2D9-F9CDF8BFBB7E}" type="datetime1">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8282D5C-DBFB-4734-9A39-3E8D0D02D97F}" type="datetime1">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3150D7-7FE8-4964-A573-78AEAB691A83}" type="datetime1">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4A0A128-DE9C-4700-9345-97CDA408CA16}" type="datetime1">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38053D6-7B00-4971-B9FB-3EBB2F0FB1B2}" type="datetime1">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574A57-4074-49AC-8CBB-0E8D7150163E}" type="datetime1">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70B4F-4612-4134-A82B-3B2970404B7A}" type="datetime1">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69F90-AC7B-4609-A981-3791389C9292}" type="datetime1">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204EA3A-DAF0-447D-A214-9BC88A8EA03D}" type="datetime1">
              <a:rPr lang="en-US" smtClean="0"/>
              <a:t>9/19/2018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1D6912-CE8B-44C4-9F62-42AC6D313216}" type="datetime1">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AA2023-AADF-4235-AC86-4ABE212F160B}" type="datetime1">
              <a:rPr lang="en-US" smtClean="0"/>
              <a:t>9/19/2018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C1E833-6BD7-462C-8885-A226A2A3E963}" type="datetime1">
              <a:rPr lang="en-US" smtClean="0"/>
              <a:t>9/19/2018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BA079-2C73-420F-85CC-244AE43F7160}" type="datetime1">
              <a:rPr lang="en-US" smtClean="0"/>
              <a:t>9/19/2018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FCD731F-C71A-42DC-B101-F404E3CBE4F7}" type="datetime1">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C79BA2-7EEF-4FD0-B23D-9BCE50CF7742}" type="datetime1">
              <a:rPr lang="en-US" smtClean="0"/>
              <a:t>9/19/2018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D0B12B9-2DD0-4620-BC18-DFA509708F76}" type="datetime1">
              <a:rPr lang="en-US" smtClean="0"/>
              <a:t>9/19/2018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a-wcsa.or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mailto:scattolica@advocal.com" TargetMode="External"/><Relationship Id="rId4" Type="http://schemas.openxmlformats.org/officeDocument/2006/relationships/hyperlink" Target="mailto:scattolica@ca-wcsa.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8215" y="2914453"/>
            <a:ext cx="10855569" cy="2971800"/>
          </a:xfrm>
        </p:spPr>
        <p:txBody>
          <a:bodyPr>
            <a:normAutofit fontScale="92500" lnSpcReduction="20000"/>
          </a:bodyPr>
          <a:lstStyle/>
          <a:p>
            <a:pPr algn="ctr"/>
            <a:r>
              <a:rPr lang="en-US" sz="28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California workers’ compensation Services Association</a:t>
            </a:r>
          </a:p>
          <a:p>
            <a:pPr algn="ctr"/>
            <a:r>
              <a:rPr lang="en-US" sz="28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Presentation to the</a:t>
            </a:r>
          </a:p>
          <a:p>
            <a:pPr algn="ctr"/>
            <a:r>
              <a:rPr lang="en-US" sz="28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Central valley safety society</a:t>
            </a:r>
          </a:p>
          <a:p>
            <a:pPr algn="ctr"/>
            <a:r>
              <a:rPr lang="en-US" sz="28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Steve Cattolica</a:t>
            </a:r>
          </a:p>
          <a:p>
            <a:pPr algn="ct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September 19, 2018</a:t>
            </a:r>
            <a:endParaRPr lang="en-US" sz="2400" dirty="0">
              <a:effectLst>
                <a:outerShdw blurRad="38100" dist="38100" dir="2700000" algn="tl">
                  <a:srgbClr val="000000">
                    <a:alpha val="43137"/>
                  </a:srgbClr>
                </a:outerShdw>
              </a:effectLst>
            </a:endParaRPr>
          </a:p>
          <a:p>
            <a:pPr algn="ctr"/>
            <a:r>
              <a:rPr lang="en-US" sz="1600" dirty="0">
                <a:effectLst>
                  <a:outerShdw blurRad="38100" dist="38100" dir="2700000" algn="tl">
                    <a:srgbClr val="000000">
                      <a:alpha val="43137"/>
                    </a:srgbClr>
                  </a:outerShdw>
                </a:effectLst>
              </a:rPr>
              <a:t>Fresno, </a:t>
            </a:r>
            <a:r>
              <a:rPr lang="en-US" sz="1600" dirty="0" err="1">
                <a:effectLst>
                  <a:outerShdw blurRad="38100" dist="38100" dir="2700000" algn="tl">
                    <a:srgbClr val="000000">
                      <a:alpha val="43137"/>
                    </a:srgbClr>
                  </a:outerShdw>
                </a:effectLst>
              </a:rPr>
              <a:t>california</a:t>
            </a:r>
            <a:endParaRPr lang="en-US" sz="1600" dirty="0">
              <a:effectLst>
                <a:outerShdw blurRad="38100" dist="38100" dir="2700000" algn="tl">
                  <a:srgbClr val="000000">
                    <a:alpha val="43137"/>
                  </a:srgbClr>
                </a:outerShdw>
              </a:effectLst>
            </a:endParaRPr>
          </a:p>
        </p:txBody>
      </p:sp>
      <p:pic>
        <p:nvPicPr>
          <p:cNvPr id="6" name="Picture 5" descr="A close up of a logo&#10;&#10;Description generated with very high confidence">
            <a:extLst>
              <a:ext uri="{FF2B5EF4-FFF2-40B4-BE49-F238E27FC236}">
                <a16:creationId xmlns:a16="http://schemas.microsoft.com/office/drawing/2014/main" id="{53AEB617-8EE6-490D-A881-E9E1902D4CEF}"/>
              </a:ext>
            </a:extLst>
          </p:cNvPr>
          <p:cNvPicPr>
            <a:picLocks noChangeAspect="1"/>
          </p:cNvPicPr>
          <p:nvPr/>
        </p:nvPicPr>
        <p:blipFill>
          <a:blip r:embed="rId3"/>
          <a:stretch>
            <a:fillRect/>
          </a:stretch>
        </p:blipFill>
        <p:spPr>
          <a:xfrm>
            <a:off x="4669040" y="570602"/>
            <a:ext cx="2853918" cy="1708827"/>
          </a:xfrm>
          <a:prstGeom prst="rect">
            <a:avLst/>
          </a:prstGeom>
        </p:spPr>
      </p:pic>
    </p:spTree>
    <p:extLst>
      <p:ext uri="{BB962C8B-B14F-4D97-AF65-F5344CB8AC3E}">
        <p14:creationId xmlns:p14="http://schemas.microsoft.com/office/powerpoint/2010/main" val="177780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F311-AFAA-47D0-9262-408C47D4BE15}"/>
              </a:ext>
            </a:extLst>
          </p:cNvPr>
          <p:cNvSpPr>
            <a:spLocks noGrp="1"/>
          </p:cNvSpPr>
          <p:nvPr>
            <p:ph type="title"/>
          </p:nvPr>
        </p:nvSpPr>
        <p:spPr>
          <a:xfrm>
            <a:off x="1141413" y="618518"/>
            <a:ext cx="9905998" cy="690993"/>
          </a:xfrm>
        </p:spPr>
        <p:txBody>
          <a:bodyPr>
            <a:normAutofit fontScale="90000"/>
          </a:bodyPr>
          <a:lstStyle/>
          <a:p>
            <a:pPr algn="ctr"/>
            <a:r>
              <a:rPr lang="en-US" sz="4400" dirty="0">
                <a:effectLst>
                  <a:outerShdw blurRad="38100" dist="38100" dir="2700000" algn="tl">
                    <a:srgbClr val="000000">
                      <a:alpha val="43137"/>
                    </a:srgbClr>
                  </a:outerShdw>
                </a:effectLst>
              </a:rPr>
              <a:t>Other matters</a:t>
            </a:r>
          </a:p>
        </p:txBody>
      </p:sp>
      <p:sp>
        <p:nvSpPr>
          <p:cNvPr id="3" name="Content Placeholder 2">
            <a:extLst>
              <a:ext uri="{FF2B5EF4-FFF2-40B4-BE49-F238E27FC236}">
                <a16:creationId xmlns:a16="http://schemas.microsoft.com/office/drawing/2014/main" id="{DB1C7407-862A-4DFB-B03C-51DF47CD7990}"/>
              </a:ext>
            </a:extLst>
          </p:cNvPr>
          <p:cNvSpPr>
            <a:spLocks noGrp="1"/>
          </p:cNvSpPr>
          <p:nvPr>
            <p:ph idx="1"/>
          </p:nvPr>
        </p:nvSpPr>
        <p:spPr>
          <a:xfrm>
            <a:off x="1317637" y="1429127"/>
            <a:ext cx="9553549" cy="4819272"/>
          </a:xfrm>
        </p:spPr>
        <p:txBody>
          <a:bodyPr>
            <a:normAutofit fontScale="92500" lnSpcReduction="20000"/>
          </a:bodyPr>
          <a:lstStyle/>
          <a:p>
            <a:r>
              <a:rPr lang="en-US" sz="3200" dirty="0"/>
              <a:t>MPN savings dwindling, (CWCI)</a:t>
            </a:r>
          </a:p>
          <a:p>
            <a:r>
              <a:rPr lang="en-US" sz="3200" dirty="0"/>
              <a:t> Independent Medical Review being used with record frequency(WCRIB)</a:t>
            </a:r>
            <a:r>
              <a:rPr lang="en-US" sz="1800" dirty="0"/>
              <a:t>www.workerscompzone.com/2018/07/11/the-wcirb-reports/</a:t>
            </a:r>
          </a:p>
          <a:p>
            <a:pPr lvl="5"/>
            <a:r>
              <a:rPr lang="en-US" sz="3200" dirty="0"/>
              <a:t>175,452 eligible applications processed in 2017.   4% growth in 2018.</a:t>
            </a:r>
          </a:p>
          <a:p>
            <a:pPr lvl="5"/>
            <a:r>
              <a:rPr lang="en-US" sz="3200" dirty="0"/>
              <a:t>Each IMR decision costs the payor between $345 &amp; $515 or $60.5M to $ 90.4M in 2017.</a:t>
            </a:r>
          </a:p>
          <a:p>
            <a:pPr lvl="5"/>
            <a:r>
              <a:rPr lang="en-US" sz="3200" dirty="0"/>
              <a:t>Mandatory URAC accreditation</a:t>
            </a:r>
          </a:p>
          <a:p>
            <a:endParaRPr lang="en-US" sz="3200" dirty="0"/>
          </a:p>
          <a:p>
            <a:pPr marL="0" indent="0">
              <a:buNone/>
            </a:pPr>
            <a:endParaRPr lang="en-US" sz="3200" dirty="0"/>
          </a:p>
        </p:txBody>
      </p:sp>
      <p:sp>
        <p:nvSpPr>
          <p:cNvPr id="4" name="Slide Number Placeholder 3">
            <a:extLst>
              <a:ext uri="{FF2B5EF4-FFF2-40B4-BE49-F238E27FC236}">
                <a16:creationId xmlns:a16="http://schemas.microsoft.com/office/drawing/2014/main" id="{22D2C804-C323-49F1-951E-FA8AF1141A4D}"/>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88434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DDDDD"/>
                                      </p:to>
                                    </p:animClr>
                                  </p:sub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DDDDDD"/>
                                      </p:to>
                                    </p:animClr>
                                  </p:sub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F311-AFAA-47D0-9262-408C47D4BE15}"/>
              </a:ext>
            </a:extLst>
          </p:cNvPr>
          <p:cNvSpPr>
            <a:spLocks noGrp="1"/>
          </p:cNvSpPr>
          <p:nvPr>
            <p:ph type="title"/>
          </p:nvPr>
        </p:nvSpPr>
        <p:spPr>
          <a:xfrm>
            <a:off x="1141413" y="618519"/>
            <a:ext cx="9905998" cy="803882"/>
          </a:xfrm>
        </p:spPr>
        <p:txBody>
          <a:bodyPr>
            <a:normAutofit/>
          </a:bodyPr>
          <a:lstStyle/>
          <a:p>
            <a:pPr algn="ctr"/>
            <a:r>
              <a:rPr lang="en-US" sz="4400" dirty="0">
                <a:effectLst>
                  <a:outerShdw blurRad="38100" dist="38100" dir="2700000" algn="tl">
                    <a:srgbClr val="000000">
                      <a:alpha val="43137"/>
                    </a:srgbClr>
                  </a:outerShdw>
                </a:effectLst>
              </a:rPr>
              <a:t>What Other matters matter?</a:t>
            </a:r>
          </a:p>
        </p:txBody>
      </p:sp>
      <p:sp>
        <p:nvSpPr>
          <p:cNvPr id="3" name="Content Placeholder 2">
            <a:extLst>
              <a:ext uri="{FF2B5EF4-FFF2-40B4-BE49-F238E27FC236}">
                <a16:creationId xmlns:a16="http://schemas.microsoft.com/office/drawing/2014/main" id="{DB1C7407-862A-4DFB-B03C-51DF47CD7990}"/>
              </a:ext>
            </a:extLst>
          </p:cNvPr>
          <p:cNvSpPr>
            <a:spLocks noGrp="1"/>
          </p:cNvSpPr>
          <p:nvPr>
            <p:ph idx="1"/>
          </p:nvPr>
        </p:nvSpPr>
        <p:spPr>
          <a:xfrm>
            <a:off x="1317637" y="1632903"/>
            <a:ext cx="9553549" cy="4250371"/>
          </a:xfrm>
        </p:spPr>
        <p:txBody>
          <a:bodyPr>
            <a:normAutofit fontScale="92500" lnSpcReduction="10000"/>
          </a:bodyPr>
          <a:lstStyle/>
          <a:p>
            <a:r>
              <a:rPr lang="en-US" sz="4000" dirty="0"/>
              <a:t>ALAE – Allocated Loss Adjustment Expense</a:t>
            </a:r>
          </a:p>
          <a:p>
            <a:pPr lvl="2"/>
            <a:r>
              <a:rPr lang="en-US" sz="3600" dirty="0">
                <a:solidFill>
                  <a:prstClr val="white"/>
                </a:solidFill>
              </a:rPr>
              <a:t>Now higher cost than indemnity and medical care</a:t>
            </a:r>
          </a:p>
          <a:p>
            <a:pPr lvl="5"/>
            <a:r>
              <a:rPr lang="en-US" sz="3200" dirty="0">
                <a:solidFill>
                  <a:prstClr val="white"/>
                </a:solidFill>
              </a:rPr>
              <a:t>MPN savings </a:t>
            </a:r>
          </a:p>
          <a:p>
            <a:pPr lvl="5"/>
            <a:r>
              <a:rPr lang="en-US" sz="3200" dirty="0">
                <a:solidFill>
                  <a:prstClr val="white"/>
                </a:solidFill>
              </a:rPr>
              <a:t>Independent Bill Review </a:t>
            </a:r>
          </a:p>
          <a:p>
            <a:pPr lvl="5"/>
            <a:r>
              <a:rPr lang="en-US" sz="3200" dirty="0">
                <a:solidFill>
                  <a:prstClr val="white"/>
                </a:solidFill>
              </a:rPr>
              <a:t>Independent Medical Review</a:t>
            </a:r>
          </a:p>
          <a:p>
            <a:pPr lvl="5"/>
            <a:r>
              <a:rPr lang="en-US" sz="3200" dirty="0">
                <a:solidFill>
                  <a:prstClr val="white"/>
                </a:solidFill>
              </a:rPr>
              <a:t>Other friction</a:t>
            </a:r>
            <a:endParaRPr lang="en-US" sz="3200" dirty="0"/>
          </a:p>
          <a:p>
            <a:endParaRPr lang="en-US" sz="3200" dirty="0"/>
          </a:p>
          <a:p>
            <a:pPr marL="0" indent="0">
              <a:buNone/>
            </a:pPr>
            <a:endParaRPr lang="en-US" sz="3200" dirty="0"/>
          </a:p>
        </p:txBody>
      </p:sp>
      <p:sp>
        <p:nvSpPr>
          <p:cNvPr id="4" name="Slide Number Placeholder 3">
            <a:extLst>
              <a:ext uri="{FF2B5EF4-FFF2-40B4-BE49-F238E27FC236}">
                <a16:creationId xmlns:a16="http://schemas.microsoft.com/office/drawing/2014/main" id="{22D2C804-C323-49F1-951E-FA8AF1141A4D}"/>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5775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DDDDD"/>
                                      </p:to>
                                    </p:animClr>
                                  </p:sub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DDDDDD"/>
                                      </p:to>
                                    </p:animClr>
                                  </p:sub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DDDDDD"/>
                                      </p:to>
                                    </p:animClr>
                                  </p:sub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0EA26E-7E51-4F94-B75D-031F8EBD61A5}"/>
              </a:ext>
            </a:extLst>
          </p:cNvPr>
          <p:cNvSpPr txBox="1"/>
          <p:nvPr/>
        </p:nvSpPr>
        <p:spPr>
          <a:xfrm>
            <a:off x="1988122" y="1136481"/>
            <a:ext cx="8215756" cy="2998963"/>
          </a:xfrm>
          <a:prstGeom prst="rect">
            <a:avLst/>
          </a:prstGeom>
          <a:noFill/>
        </p:spPr>
        <p:txBody>
          <a:bodyPr wrap="square" rtlCol="0">
            <a:spAutoFit/>
          </a:bodyPr>
          <a:lstStyle/>
          <a:p>
            <a:pPr lvl="0" algn="ctr" defTabSz="914400">
              <a:lnSpc>
                <a:spcPct val="120000"/>
              </a:lnSpc>
              <a:spcBef>
                <a:spcPts val="1000"/>
              </a:spcBef>
              <a:buSzPct val="125000"/>
            </a:pPr>
            <a:endParaRPr lang="en-US" sz="4400" cap="all" dirty="0">
              <a:effectLst>
                <a:outerShdw blurRad="38100" dist="38100" dir="2700000" algn="tl">
                  <a:srgbClr val="000000">
                    <a:alpha val="43137"/>
                  </a:srgbClr>
                </a:outerShdw>
              </a:effectLst>
            </a:endParaRPr>
          </a:p>
          <a:p>
            <a:pPr lvl="0" algn="ctr" defTabSz="914400">
              <a:lnSpc>
                <a:spcPct val="120000"/>
              </a:lnSpc>
              <a:spcBef>
                <a:spcPts val="1000"/>
              </a:spcBef>
              <a:buSzPct val="125000"/>
            </a:pPr>
            <a:r>
              <a:rPr lang="en-US" sz="5400" cap="all" dirty="0" err="1">
                <a:effectLst>
                  <a:outerShdw blurRad="38100" dist="38100" dir="2700000" algn="tl">
                    <a:srgbClr val="000000">
                      <a:alpha val="43137"/>
                    </a:srgbClr>
                  </a:outerShdw>
                </a:effectLst>
              </a:rPr>
              <a:t>Cwcsa</a:t>
            </a:r>
            <a:r>
              <a:rPr lang="en-US" sz="5400" cap="all" dirty="0">
                <a:effectLst>
                  <a:outerShdw blurRad="38100" dist="38100" dir="2700000" algn="tl">
                    <a:srgbClr val="000000">
                      <a:alpha val="43137"/>
                    </a:srgbClr>
                  </a:outerShdw>
                </a:effectLst>
              </a:rPr>
              <a:t> - </a:t>
            </a:r>
            <a:r>
              <a:rPr lang="en-US" sz="3200" cap="all" dirty="0">
                <a:effectLst>
                  <a:outerShdw blurRad="38100" dist="38100" dir="2700000" algn="tl">
                    <a:srgbClr val="000000">
                      <a:alpha val="43137"/>
                    </a:srgbClr>
                  </a:outerShdw>
                </a:effectLst>
                <a:hlinkClick r:id="rId3"/>
              </a:rPr>
              <a:t>WWW.CA-WCSA.ORG</a:t>
            </a:r>
            <a:endParaRPr lang="en-US" sz="4400" cap="all" dirty="0">
              <a:effectLst>
                <a:outerShdw blurRad="38100" dist="38100" dir="2700000" algn="tl">
                  <a:srgbClr val="000000">
                    <a:alpha val="43137"/>
                  </a:srgbClr>
                </a:outerShdw>
              </a:effectLst>
            </a:endParaRPr>
          </a:p>
          <a:p>
            <a:pPr lvl="0" algn="ctr" defTabSz="914400">
              <a:lnSpc>
                <a:spcPct val="120000"/>
              </a:lnSpc>
              <a:spcBef>
                <a:spcPts val="1000"/>
              </a:spcBef>
              <a:buSzPct val="125000"/>
            </a:pPr>
            <a:r>
              <a:rPr lang="en-US" sz="2000" cap="all" dirty="0">
                <a:effectLst>
                  <a:outerShdw blurRad="38100" dist="38100" dir="2700000" algn="tl">
                    <a:srgbClr val="000000">
                      <a:alpha val="43137"/>
                    </a:srgbClr>
                  </a:outerShdw>
                </a:effectLst>
                <a:hlinkClick r:id="rId4"/>
              </a:rPr>
              <a:t>scattolica@ca-wcsa.org</a:t>
            </a:r>
            <a:endParaRPr lang="en-US" sz="2000" cap="all" dirty="0">
              <a:effectLst>
                <a:outerShdw blurRad="38100" dist="38100" dir="2700000" algn="tl">
                  <a:srgbClr val="000000">
                    <a:alpha val="43137"/>
                  </a:srgbClr>
                </a:outerShdw>
              </a:effectLst>
            </a:endParaRPr>
          </a:p>
          <a:p>
            <a:pPr lvl="0" algn="ctr" defTabSz="914400">
              <a:lnSpc>
                <a:spcPct val="120000"/>
              </a:lnSpc>
              <a:spcBef>
                <a:spcPts val="1000"/>
              </a:spcBef>
              <a:buSzPct val="125000"/>
            </a:pPr>
            <a:r>
              <a:rPr lang="en-US" sz="2000" cap="all" dirty="0">
                <a:effectLst>
                  <a:outerShdw blurRad="38100" dist="38100" dir="2700000" algn="tl">
                    <a:srgbClr val="000000">
                      <a:alpha val="43137"/>
                    </a:srgbClr>
                  </a:outerShdw>
                </a:effectLst>
                <a:hlinkClick r:id="rId5"/>
              </a:rPr>
              <a:t>scattolica@advocal.com</a:t>
            </a:r>
            <a:endParaRPr lang="en-US" sz="2000" cap="all" dirty="0">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B06C07CA-8F92-419A-AC71-BD4BD53DAA3A}"/>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4" name="Picture 3" descr="A close up of a logo&#10;&#10;Description generated with very high confidence">
            <a:extLst>
              <a:ext uri="{FF2B5EF4-FFF2-40B4-BE49-F238E27FC236}">
                <a16:creationId xmlns:a16="http://schemas.microsoft.com/office/drawing/2014/main" id="{0F6BA598-C142-4BD2-9108-1B8D6557CE7F}"/>
              </a:ext>
            </a:extLst>
          </p:cNvPr>
          <p:cNvPicPr>
            <a:picLocks noChangeAspect="1"/>
          </p:cNvPicPr>
          <p:nvPr/>
        </p:nvPicPr>
        <p:blipFill>
          <a:blip r:embed="rId6"/>
          <a:stretch>
            <a:fillRect/>
          </a:stretch>
        </p:blipFill>
        <p:spPr>
          <a:xfrm>
            <a:off x="668215" y="581892"/>
            <a:ext cx="2695874" cy="1614196"/>
          </a:xfrm>
          <a:prstGeom prst="rect">
            <a:avLst/>
          </a:prstGeom>
        </p:spPr>
      </p:pic>
    </p:spTree>
    <p:extLst>
      <p:ext uri="{BB962C8B-B14F-4D97-AF65-F5344CB8AC3E}">
        <p14:creationId xmlns:p14="http://schemas.microsoft.com/office/powerpoint/2010/main" val="53054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0EA26E-7E51-4F94-B75D-031F8EBD61A5}"/>
              </a:ext>
            </a:extLst>
          </p:cNvPr>
          <p:cNvSpPr txBox="1"/>
          <p:nvPr/>
        </p:nvSpPr>
        <p:spPr>
          <a:xfrm>
            <a:off x="2375330" y="2202093"/>
            <a:ext cx="7441339" cy="2453813"/>
          </a:xfrm>
          <a:prstGeom prst="rect">
            <a:avLst/>
          </a:prstGeom>
          <a:noFill/>
        </p:spPr>
        <p:txBody>
          <a:bodyPr wrap="square" rtlCol="0">
            <a:spAutoFit/>
          </a:bodyPr>
          <a:lstStyle/>
          <a:p>
            <a:pPr lvl="0" algn="ctr" defTabSz="914400">
              <a:lnSpc>
                <a:spcPct val="120000"/>
              </a:lnSpc>
              <a:spcBef>
                <a:spcPts val="1000"/>
              </a:spcBef>
              <a:buSzPct val="125000"/>
            </a:pPr>
            <a:r>
              <a:rPr lang="en-US" sz="4400" cap="all" dirty="0">
                <a:effectLst>
                  <a:outerShdw blurRad="38100" dist="38100" dir="2700000" algn="tl">
                    <a:srgbClr val="000000">
                      <a:alpha val="43137"/>
                    </a:srgbClr>
                  </a:outerShdw>
                </a:effectLst>
              </a:rPr>
              <a:t>Questions</a:t>
            </a:r>
          </a:p>
          <a:p>
            <a:pPr lvl="0" algn="ctr" defTabSz="914400">
              <a:lnSpc>
                <a:spcPct val="120000"/>
              </a:lnSpc>
              <a:spcBef>
                <a:spcPts val="1000"/>
              </a:spcBef>
              <a:buSzPct val="125000"/>
            </a:pPr>
            <a:r>
              <a:rPr lang="en-US" sz="4400" cap="all" dirty="0">
                <a:effectLst>
                  <a:outerShdw blurRad="38100" dist="38100" dir="2700000" algn="tl">
                    <a:srgbClr val="000000">
                      <a:alpha val="43137"/>
                    </a:srgbClr>
                  </a:outerShdw>
                </a:effectLst>
              </a:rPr>
              <a:t>Thank you !</a:t>
            </a:r>
            <a:endParaRPr lang="en-US" sz="2800" cap="all" dirty="0">
              <a:effectLst>
                <a:outerShdw blurRad="38100" dist="38100" dir="2700000" algn="tl">
                  <a:srgbClr val="000000">
                    <a:alpha val="43137"/>
                  </a:srgbClr>
                </a:outerShdw>
              </a:effectLst>
            </a:endParaRPr>
          </a:p>
          <a:p>
            <a:pPr lvl="0" algn="ctr" defTabSz="914400">
              <a:lnSpc>
                <a:spcPct val="120000"/>
              </a:lnSpc>
              <a:spcBef>
                <a:spcPts val="1000"/>
              </a:spcBef>
              <a:buSzPct val="125000"/>
            </a:pPr>
            <a:endParaRPr lang="en-US" sz="2800" cap="all" dirty="0">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B06C07CA-8F92-419A-AC71-BD4BD53DAA3A}"/>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4" name="Picture 3" descr="A close up of a logo&#10;&#10;Description generated with very high confidence">
            <a:extLst>
              <a:ext uri="{FF2B5EF4-FFF2-40B4-BE49-F238E27FC236}">
                <a16:creationId xmlns:a16="http://schemas.microsoft.com/office/drawing/2014/main" id="{DE19F709-1723-4C4F-870C-0BEB864ABFEF}"/>
              </a:ext>
            </a:extLst>
          </p:cNvPr>
          <p:cNvPicPr>
            <a:picLocks noChangeAspect="1"/>
          </p:cNvPicPr>
          <p:nvPr/>
        </p:nvPicPr>
        <p:blipFill>
          <a:blip r:embed="rId3"/>
          <a:stretch>
            <a:fillRect/>
          </a:stretch>
        </p:blipFill>
        <p:spPr>
          <a:xfrm>
            <a:off x="668215" y="581892"/>
            <a:ext cx="2707163" cy="1620956"/>
          </a:xfrm>
          <a:prstGeom prst="rect">
            <a:avLst/>
          </a:prstGeom>
        </p:spPr>
      </p:pic>
    </p:spTree>
    <p:extLst>
      <p:ext uri="{BB962C8B-B14F-4D97-AF65-F5344CB8AC3E}">
        <p14:creationId xmlns:p14="http://schemas.microsoft.com/office/powerpoint/2010/main" val="39745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719CC1-4269-4193-AE6E-4CCC8135B19F}"/>
              </a:ext>
            </a:extLst>
          </p:cNvPr>
          <p:cNvSpPr>
            <a:spLocks noGrp="1"/>
          </p:cNvSpPr>
          <p:nvPr>
            <p:ph type="title"/>
          </p:nvPr>
        </p:nvSpPr>
        <p:spPr>
          <a:xfrm>
            <a:off x="1141413" y="618518"/>
            <a:ext cx="9905998" cy="955639"/>
          </a:xfrm>
        </p:spPr>
        <p:txBody>
          <a:bodyPr/>
          <a:lstStyle/>
          <a:p>
            <a:r>
              <a:rPr lang="en-US" dirty="0"/>
              <a:t>Introduction</a:t>
            </a:r>
          </a:p>
        </p:txBody>
      </p:sp>
      <p:sp>
        <p:nvSpPr>
          <p:cNvPr id="5" name="Content Placeholder 4">
            <a:extLst>
              <a:ext uri="{FF2B5EF4-FFF2-40B4-BE49-F238E27FC236}">
                <a16:creationId xmlns:a16="http://schemas.microsoft.com/office/drawing/2014/main" id="{119A9C3A-DE82-40A3-8825-3C390FFD3DEA}"/>
              </a:ext>
            </a:extLst>
          </p:cNvPr>
          <p:cNvSpPr>
            <a:spLocks noGrp="1"/>
          </p:cNvSpPr>
          <p:nvPr>
            <p:ph idx="1"/>
          </p:nvPr>
        </p:nvSpPr>
        <p:spPr>
          <a:xfrm>
            <a:off x="1141411" y="1748894"/>
            <a:ext cx="9905999" cy="4222927"/>
          </a:xfrm>
        </p:spPr>
        <p:txBody>
          <a:bodyPr>
            <a:noAutofit/>
          </a:bodyPr>
          <a:lstStyle/>
          <a:p>
            <a:pPr marL="0" marR="0">
              <a:lnSpc>
                <a:spcPct val="107000"/>
              </a:lnSpc>
              <a:spcBef>
                <a:spcPts val="0"/>
              </a:spcBef>
              <a:spcAft>
                <a:spcPts val="0"/>
              </a:spcAft>
            </a:pPr>
            <a:r>
              <a:rPr lang="en-US" sz="3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Understanding the Legislative process</a:t>
            </a:r>
          </a:p>
          <a:p>
            <a:pPr lvl="1" indent="-457200">
              <a:lnSpc>
                <a:spcPct val="107000"/>
              </a:lnSpc>
              <a:spcBef>
                <a:spcPts val="0"/>
              </a:spcBef>
              <a:buFont typeface="Wingdings" panose="05000000000000000000" pitchFamily="2" charset="2"/>
              <a:buChar char="Ø"/>
            </a:pPr>
            <a:r>
              <a:rPr lang="en-US" sz="24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Which has the greater effect (on your business) – laws or regulations?</a:t>
            </a:r>
          </a:p>
          <a:p>
            <a:pPr lvl="1" indent="-457200">
              <a:lnSpc>
                <a:spcPct val="107000"/>
              </a:lnSpc>
              <a:spcBef>
                <a:spcPts val="0"/>
              </a:spcBef>
              <a:buFont typeface="Wingdings" panose="05000000000000000000" pitchFamily="2" charset="2"/>
              <a:buChar char="Ø"/>
            </a:pPr>
            <a:endPar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3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Why the legislative process doesn't address regional 	or industry specific needs very well.</a:t>
            </a:r>
          </a:p>
          <a:p>
            <a:pPr marL="0" marR="0">
              <a:lnSpc>
                <a:spcPct val="107000"/>
              </a:lnSpc>
              <a:spcBef>
                <a:spcPts val="0"/>
              </a:spcBef>
              <a:spcAft>
                <a:spcPts val="0"/>
              </a:spcAft>
            </a:pPr>
            <a:endParaRPr lang="en-US" sz="3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32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How Employers can create the right changes and 	prevent the wrong ones.</a:t>
            </a:r>
            <a:endParaRPr lang="en-US" sz="3200" dirty="0">
              <a:effectLst>
                <a:outerShdw blurRad="38100" dist="38100" dir="2700000" algn="tl">
                  <a:srgbClr val="000000">
                    <a:alpha val="43137"/>
                  </a:srgbClr>
                </a:outerShdw>
              </a:effectLst>
            </a:endParaRPr>
          </a:p>
        </p:txBody>
      </p:sp>
      <p:sp>
        <p:nvSpPr>
          <p:cNvPr id="2" name="Slide Number Placeholder 1">
            <a:extLst>
              <a:ext uri="{FF2B5EF4-FFF2-40B4-BE49-F238E27FC236}">
                <a16:creationId xmlns:a16="http://schemas.microsoft.com/office/drawing/2014/main" id="{CEAA689F-7D7F-4F35-B316-46D058FCDBE0}"/>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77784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218" y="345743"/>
            <a:ext cx="8951563" cy="990600"/>
          </a:xfrm>
          <a:ln>
            <a:solidFill>
              <a:schemeClr val="accent1"/>
            </a:solidFill>
          </a:ln>
        </p:spPr>
        <p:txBody>
          <a:bodyPr>
            <a:noAutofit/>
          </a:bodyPr>
          <a:lstStyle/>
          <a:p>
            <a:pPr algn="ctr"/>
            <a:r>
              <a:rPr lang="en-US" sz="4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“It” </a:t>
            </a:r>
            <a:r>
              <a:rPr lang="en-US" sz="4000" dirty="0">
                <a:solidFill>
                  <a:schemeClr val="bg2">
                    <a:lumMod val="90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(is supposed to) </a:t>
            </a:r>
            <a:r>
              <a:rPr lang="en-US" sz="4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Works</a:t>
            </a:r>
          </a:p>
        </p:txBody>
      </p:sp>
      <p:sp>
        <p:nvSpPr>
          <p:cNvPr id="3" name="Content Placeholder 2"/>
          <p:cNvSpPr>
            <a:spLocks noGrp="1"/>
          </p:cNvSpPr>
          <p:nvPr>
            <p:ph sz="quarter" idx="13"/>
          </p:nvPr>
        </p:nvSpPr>
        <p:spPr>
          <a:xfrm>
            <a:off x="1490582" y="1600199"/>
            <a:ext cx="9171283" cy="4648200"/>
          </a:xfrm>
        </p:spPr>
        <p:txBody>
          <a:bodyPr>
            <a:normAutofit fontScale="25000" lnSpcReduction="20000"/>
          </a:bodyPr>
          <a:lstStyle/>
          <a:p>
            <a:pPr>
              <a:buFont typeface="Arial" panose="020B0604020202020204" pitchFamily="34" charset="0"/>
              <a:buChar char="•"/>
            </a:pPr>
            <a:r>
              <a:rPr lang="en-US" sz="11200" dirty="0"/>
              <a:t>Legislature passes...Legislation</a:t>
            </a:r>
          </a:p>
          <a:p>
            <a:pPr lvl="1"/>
            <a:r>
              <a:rPr lang="en-US" sz="8000" dirty="0"/>
              <a:t>Laws tells us what is supposed to happen</a:t>
            </a:r>
          </a:p>
          <a:p>
            <a:pPr>
              <a:buFont typeface="Arial" panose="020B0604020202020204" pitchFamily="34" charset="0"/>
              <a:buChar char="•"/>
            </a:pPr>
            <a:r>
              <a:rPr lang="en-US" sz="11200" dirty="0"/>
              <a:t>Administration</a:t>
            </a:r>
            <a:endParaRPr lang="en-US" sz="7000" dirty="0"/>
          </a:p>
          <a:p>
            <a:pPr lvl="1"/>
            <a:r>
              <a:rPr lang="en-US" sz="8000" dirty="0"/>
              <a:t>Governor likes what is supposed to happen – or not!</a:t>
            </a:r>
          </a:p>
          <a:p>
            <a:pPr>
              <a:buFont typeface="Arial" panose="020B0604020202020204" pitchFamily="34" charset="0"/>
              <a:buChar char="•"/>
            </a:pPr>
            <a:r>
              <a:rPr lang="en-US" sz="11200" dirty="0"/>
              <a:t>Agencies adopt regulations </a:t>
            </a:r>
            <a:endParaRPr lang="en-US" sz="7000" dirty="0"/>
          </a:p>
          <a:p>
            <a:pPr lvl="1"/>
            <a:r>
              <a:rPr lang="en-US" sz="8000" dirty="0"/>
              <a:t>Regulations tell us how “it” happens</a:t>
            </a:r>
          </a:p>
          <a:p>
            <a:pPr lvl="1"/>
            <a:r>
              <a:rPr lang="en-US" sz="7800" dirty="0"/>
              <a:t>Ideally, the agencies obtain (and pay attention to) input from the regulated public</a:t>
            </a:r>
          </a:p>
          <a:p>
            <a:pPr>
              <a:buFont typeface="Arial" panose="020B0604020202020204" pitchFamily="34" charset="0"/>
              <a:buChar char="•"/>
            </a:pPr>
            <a:r>
              <a:rPr lang="en-US" sz="11200" dirty="0"/>
              <a:t>Courts</a:t>
            </a:r>
            <a:r>
              <a:rPr lang="en-US" sz="7000" dirty="0"/>
              <a:t> </a:t>
            </a:r>
          </a:p>
          <a:p>
            <a:pPr lvl="1"/>
            <a:r>
              <a:rPr lang="en-US" sz="6600" dirty="0"/>
              <a:t>Decide challenges to the legality of what is supposed to happen and/or how it is happening</a:t>
            </a:r>
          </a:p>
          <a:p>
            <a:pPr>
              <a:buFont typeface="Arial" panose="020B0604020202020204" pitchFamily="34" charset="0"/>
              <a:buChar char="•"/>
            </a:pPr>
            <a:r>
              <a:rPr lang="en-US" sz="11100" dirty="0"/>
              <a:t>We adapt and adjust (or not)</a:t>
            </a:r>
          </a:p>
        </p:txBody>
      </p:sp>
      <p:sp>
        <p:nvSpPr>
          <p:cNvPr id="4" name="Slide Number Placeholder 3">
            <a:extLst>
              <a:ext uri="{FF2B5EF4-FFF2-40B4-BE49-F238E27FC236}">
                <a16:creationId xmlns:a16="http://schemas.microsoft.com/office/drawing/2014/main" id="{8B0067AD-6C35-4956-BE34-D4BD36027FE4}"/>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2615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686800" cy="1371600"/>
          </a:xfrm>
        </p:spPr>
        <p:txBody>
          <a:bodyPr>
            <a:noAutofit/>
          </a:bodyPr>
          <a:lstStyle/>
          <a:p>
            <a:pPr algn="ctr"/>
            <a:r>
              <a:rPr lang="en-US" sz="4000" dirty="0">
                <a:latin typeface="Tahoma" panose="020B0604030504040204" pitchFamily="34" charset="0"/>
                <a:ea typeface="Tahoma" panose="020B0604030504040204" pitchFamily="34" charset="0"/>
                <a:cs typeface="Tahoma" panose="020B0604030504040204" pitchFamily="34" charset="0"/>
              </a:rPr>
              <a:t>How </a:t>
            </a:r>
            <a:r>
              <a:rPr lang="en-US" sz="4000" dirty="0">
                <a:solidFill>
                  <a:schemeClr val="bg2">
                    <a:lumMod val="90000"/>
                  </a:schemeClr>
                </a:solidFill>
                <a:latin typeface="Tahoma" panose="020B0604030504040204" pitchFamily="34" charset="0"/>
                <a:ea typeface="Tahoma" panose="020B0604030504040204" pitchFamily="34" charset="0"/>
                <a:cs typeface="Tahoma" panose="020B0604030504040204" pitchFamily="34" charset="0"/>
              </a:rPr>
              <a:t>(change) </a:t>
            </a:r>
            <a:r>
              <a:rPr lang="en-US" sz="4000" dirty="0">
                <a:latin typeface="Tahoma" panose="020B0604030504040204" pitchFamily="34" charset="0"/>
                <a:ea typeface="Tahoma" panose="020B0604030504040204" pitchFamily="34" charset="0"/>
                <a:cs typeface="Tahoma" panose="020B0604030504040204" pitchFamily="34" charset="0"/>
              </a:rPr>
              <a:t>happens…</a:t>
            </a:r>
          </a:p>
        </p:txBody>
      </p:sp>
      <p:sp>
        <p:nvSpPr>
          <p:cNvPr id="3" name="Content Placeholder 2"/>
          <p:cNvSpPr>
            <a:spLocks noGrp="1"/>
          </p:cNvSpPr>
          <p:nvPr>
            <p:ph sz="quarter" idx="13"/>
          </p:nvPr>
        </p:nvSpPr>
        <p:spPr>
          <a:xfrm>
            <a:off x="1981200" y="1935708"/>
            <a:ext cx="8229600" cy="4164842"/>
          </a:xfrm>
        </p:spPr>
        <p:txBody>
          <a:bodyPr>
            <a:normAutofit/>
          </a:bodyPr>
          <a:lstStyle/>
          <a:p>
            <a:pPr>
              <a:buFont typeface="Arial" panose="020B0604020202020204" pitchFamily="34" charset="0"/>
              <a:buChar char="•"/>
            </a:pPr>
            <a:r>
              <a:rPr lang="en-US" sz="6000" dirty="0"/>
              <a:t>All politics is local</a:t>
            </a:r>
          </a:p>
          <a:p>
            <a:pPr lvl="1">
              <a:buFont typeface="Arial" panose="020B0604020202020204" pitchFamily="34" charset="0"/>
              <a:buChar char="•"/>
            </a:pPr>
            <a:r>
              <a:rPr lang="en-US" sz="3200" dirty="0"/>
              <a:t>Get involved somehow, somewhere</a:t>
            </a:r>
          </a:p>
          <a:p>
            <a:pPr lvl="1">
              <a:buFont typeface="Arial" panose="020B0604020202020204" pitchFamily="34" charset="0"/>
              <a:buChar char="•"/>
            </a:pPr>
            <a:r>
              <a:rPr lang="en-US" sz="3200" u="sng" dirty="0"/>
              <a:t>Work together</a:t>
            </a:r>
          </a:p>
          <a:p>
            <a:pPr>
              <a:buFont typeface="Arial" panose="020B0604020202020204" pitchFamily="34" charset="0"/>
              <a:buChar char="•"/>
            </a:pPr>
            <a:r>
              <a:rPr lang="en-US" sz="6200" dirty="0"/>
              <a:t>“Local” </a:t>
            </a:r>
            <a:r>
              <a:rPr lang="en-US" sz="3400" dirty="0"/>
              <a:t>is relative to the issue</a:t>
            </a:r>
          </a:p>
        </p:txBody>
      </p:sp>
      <p:sp>
        <p:nvSpPr>
          <p:cNvPr id="4" name="Slide Number Placeholder 3">
            <a:extLst>
              <a:ext uri="{FF2B5EF4-FFF2-40B4-BE49-F238E27FC236}">
                <a16:creationId xmlns:a16="http://schemas.microsoft.com/office/drawing/2014/main" id="{75406110-6F50-42B9-A73B-47F05CE3D242}"/>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60903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F311-AFAA-47D0-9262-408C47D4BE15}"/>
              </a:ext>
            </a:extLst>
          </p:cNvPr>
          <p:cNvSpPr>
            <a:spLocks noGrp="1"/>
          </p:cNvSpPr>
          <p:nvPr>
            <p:ph type="title"/>
          </p:nvPr>
        </p:nvSpPr>
        <p:spPr>
          <a:xfrm>
            <a:off x="1141412" y="453626"/>
            <a:ext cx="9905998" cy="911789"/>
          </a:xfrm>
        </p:spPr>
        <p:txBody>
          <a:bodyPr>
            <a:normAutofit/>
          </a:bodyPr>
          <a:lstStyle/>
          <a:p>
            <a:pPr algn="ctr"/>
            <a:r>
              <a:rPr lang="en-US" sz="4400" dirty="0">
                <a:effectLst>
                  <a:outerShdw blurRad="38100" dist="38100" dir="2700000" algn="tl">
                    <a:srgbClr val="000000">
                      <a:alpha val="43137"/>
                    </a:srgbClr>
                  </a:outerShdw>
                </a:effectLst>
              </a:rPr>
              <a:t>Legislation in progress</a:t>
            </a:r>
          </a:p>
        </p:txBody>
      </p:sp>
      <p:sp>
        <p:nvSpPr>
          <p:cNvPr id="3" name="Content Placeholder 2">
            <a:extLst>
              <a:ext uri="{FF2B5EF4-FFF2-40B4-BE49-F238E27FC236}">
                <a16:creationId xmlns:a16="http://schemas.microsoft.com/office/drawing/2014/main" id="{DB1C7407-862A-4DFB-B03C-51DF47CD7990}"/>
              </a:ext>
            </a:extLst>
          </p:cNvPr>
          <p:cNvSpPr>
            <a:spLocks noGrp="1"/>
          </p:cNvSpPr>
          <p:nvPr>
            <p:ph idx="1"/>
          </p:nvPr>
        </p:nvSpPr>
        <p:spPr>
          <a:xfrm>
            <a:off x="1141411" y="1658143"/>
            <a:ext cx="9905999" cy="3541714"/>
          </a:xfrm>
        </p:spPr>
        <p:txBody>
          <a:bodyPr>
            <a:noAutofit/>
          </a:bodyPr>
          <a:lstStyle/>
          <a:p>
            <a:r>
              <a:rPr lang="en-US" sz="2800" dirty="0"/>
              <a:t>AB 2384 (</a:t>
            </a:r>
            <a:r>
              <a:rPr lang="en-US" sz="2800" dirty="0" err="1"/>
              <a:t>Arambula</a:t>
            </a:r>
            <a:r>
              <a:rPr lang="en-US" sz="2800" dirty="0"/>
              <a:t>) – Medication-assisted treatment presumed medically necessary</a:t>
            </a:r>
          </a:p>
          <a:p>
            <a:r>
              <a:rPr lang="en-US" sz="2800" dirty="0"/>
              <a:t>AB 1749 (Daly) – Peace officer out of state in line of duty</a:t>
            </a:r>
          </a:p>
          <a:p>
            <a:r>
              <a:rPr lang="en-US" sz="2800" dirty="0"/>
              <a:t>AB 479 (Gonzalez-Fletcher) – Impairment equity – breast cancer</a:t>
            </a:r>
          </a:p>
          <a:p>
            <a:r>
              <a:rPr lang="en-US" sz="2800" dirty="0"/>
              <a:t>AB </a:t>
            </a:r>
            <a:r>
              <a:rPr lang="en-US" sz="2800" dirty="0">
                <a:solidFill>
                  <a:srgbClr val="FFFF00"/>
                </a:solidFill>
              </a:rPr>
              <a:t>1751</a:t>
            </a:r>
            <a:r>
              <a:rPr lang="en-US" sz="2800" dirty="0"/>
              <a:t>, 1752 &amp; </a:t>
            </a:r>
            <a:r>
              <a:rPr lang="en-US" sz="2800" dirty="0">
                <a:solidFill>
                  <a:srgbClr val="FFFF00"/>
                </a:solidFill>
              </a:rPr>
              <a:t>1753</a:t>
            </a:r>
            <a:r>
              <a:rPr lang="en-US" sz="2800" dirty="0"/>
              <a:t> (Low) – CURES Interstate data, Uploads w/in 24 hours, digital prescriptions.</a:t>
            </a:r>
          </a:p>
          <a:p>
            <a:r>
              <a:rPr lang="en-US" sz="2800" dirty="0"/>
              <a:t>SB 899 (Pan) – to overturn </a:t>
            </a:r>
            <a:r>
              <a:rPr lang="en-US" sz="2800" i="1" dirty="0"/>
              <a:t>City of Jackson v WCAB (Rice) </a:t>
            </a:r>
            <a:r>
              <a:rPr lang="en-US" sz="2800" dirty="0"/>
              <a:t>– heritability &amp; genetics</a:t>
            </a:r>
          </a:p>
        </p:txBody>
      </p:sp>
      <p:sp>
        <p:nvSpPr>
          <p:cNvPr id="4" name="Slide Number Placeholder 3">
            <a:extLst>
              <a:ext uri="{FF2B5EF4-FFF2-40B4-BE49-F238E27FC236}">
                <a16:creationId xmlns:a16="http://schemas.microsoft.com/office/drawing/2014/main" id="{F116F7F3-6D06-46B9-BA07-3266631ECC04}"/>
              </a:ext>
            </a:extLst>
          </p:cNvPr>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373225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DDDDDD"/>
                                      </p:to>
                                    </p:animClr>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F311-AFAA-47D0-9262-408C47D4BE15}"/>
              </a:ext>
            </a:extLst>
          </p:cNvPr>
          <p:cNvSpPr>
            <a:spLocks noGrp="1"/>
          </p:cNvSpPr>
          <p:nvPr>
            <p:ph type="title"/>
          </p:nvPr>
        </p:nvSpPr>
        <p:spPr>
          <a:xfrm>
            <a:off x="1141413" y="510857"/>
            <a:ext cx="9905998" cy="1169339"/>
          </a:xfrm>
        </p:spPr>
        <p:txBody>
          <a:bodyPr>
            <a:normAutofit/>
          </a:bodyPr>
          <a:lstStyle/>
          <a:p>
            <a:pPr algn="ctr"/>
            <a:r>
              <a:rPr lang="en-US" sz="4400" dirty="0">
                <a:effectLst>
                  <a:outerShdw blurRad="38100" dist="38100" dir="2700000" algn="tl">
                    <a:srgbClr val="000000">
                      <a:alpha val="43137"/>
                    </a:srgbClr>
                  </a:outerShdw>
                </a:effectLst>
              </a:rPr>
              <a:t>Legislation in progress</a:t>
            </a:r>
          </a:p>
        </p:txBody>
      </p:sp>
      <p:sp>
        <p:nvSpPr>
          <p:cNvPr id="3" name="Content Placeholder 2">
            <a:extLst>
              <a:ext uri="{FF2B5EF4-FFF2-40B4-BE49-F238E27FC236}">
                <a16:creationId xmlns:a16="http://schemas.microsoft.com/office/drawing/2014/main" id="{DB1C7407-862A-4DFB-B03C-51DF47CD7990}"/>
              </a:ext>
            </a:extLst>
          </p:cNvPr>
          <p:cNvSpPr>
            <a:spLocks noGrp="1"/>
          </p:cNvSpPr>
          <p:nvPr>
            <p:ph idx="1"/>
          </p:nvPr>
        </p:nvSpPr>
        <p:spPr>
          <a:xfrm>
            <a:off x="1141412" y="1799110"/>
            <a:ext cx="10365643" cy="5058890"/>
          </a:xfrm>
        </p:spPr>
        <p:txBody>
          <a:bodyPr>
            <a:normAutofit/>
          </a:bodyPr>
          <a:lstStyle/>
          <a:p>
            <a:r>
              <a:rPr lang="en-US" sz="2800" dirty="0"/>
              <a:t>AB 2138 (Chiu) – denial of licenses after criminal conviction</a:t>
            </a:r>
          </a:p>
          <a:p>
            <a:r>
              <a:rPr lang="en-US" sz="2800" dirty="0"/>
              <a:t>SB 1086 (Atkins) – firefighter and peace officer death benefits</a:t>
            </a:r>
          </a:p>
          <a:p>
            <a:r>
              <a:rPr lang="en-US" sz="2800" dirty="0"/>
              <a:t>AB 1697 (Assembly Ins. Comm.) – DWC anti-fraud support unit</a:t>
            </a:r>
          </a:p>
          <a:p>
            <a:r>
              <a:rPr lang="en-US" sz="2800" dirty="0">
                <a:solidFill>
                  <a:srgbClr val="FFFF00"/>
                </a:solidFill>
              </a:rPr>
              <a:t>AB 2487 (McCarty) </a:t>
            </a:r>
            <a:r>
              <a:rPr lang="en-US" sz="2800" dirty="0"/>
              <a:t>– mandatory one-time continuing education course on opiate-dependent patient treatment and management</a:t>
            </a:r>
          </a:p>
          <a:p>
            <a:r>
              <a:rPr lang="en-US" sz="2800" dirty="0"/>
              <a:t>AB 2334 (Thurmond) – </a:t>
            </a:r>
            <a:r>
              <a:rPr lang="en-US" sz="2800" dirty="0" err="1"/>
              <a:t>CalOSHA</a:t>
            </a:r>
            <a:r>
              <a:rPr lang="en-US" sz="2800" dirty="0"/>
              <a:t> regulations</a:t>
            </a:r>
          </a:p>
        </p:txBody>
      </p:sp>
      <p:sp>
        <p:nvSpPr>
          <p:cNvPr id="4" name="Slide Number Placeholder 3">
            <a:extLst>
              <a:ext uri="{FF2B5EF4-FFF2-40B4-BE49-F238E27FC236}">
                <a16:creationId xmlns:a16="http://schemas.microsoft.com/office/drawing/2014/main" id="{F116F7F3-6D06-46B9-BA07-3266631ECC04}"/>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405091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DDDDD"/>
                                      </p:to>
                                    </p:animClr>
                                  </p:sub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DDDDDD"/>
                                      </p:to>
                                    </p:animClr>
                                  </p:sub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F311-AFAA-47D0-9262-408C47D4BE15}"/>
              </a:ext>
            </a:extLst>
          </p:cNvPr>
          <p:cNvSpPr>
            <a:spLocks noGrp="1"/>
          </p:cNvSpPr>
          <p:nvPr>
            <p:ph type="title"/>
          </p:nvPr>
        </p:nvSpPr>
        <p:spPr>
          <a:xfrm>
            <a:off x="1141413" y="618518"/>
            <a:ext cx="9905998" cy="1025087"/>
          </a:xfrm>
        </p:spPr>
        <p:txBody>
          <a:bodyPr>
            <a:normAutofit/>
          </a:bodyPr>
          <a:lstStyle/>
          <a:p>
            <a:pPr algn="ctr"/>
            <a:r>
              <a:rPr lang="en-US" sz="4400" dirty="0">
                <a:effectLst>
                  <a:outerShdw blurRad="38100" dist="38100" dir="2700000" algn="tl">
                    <a:srgbClr val="000000">
                      <a:alpha val="43137"/>
                    </a:srgbClr>
                  </a:outerShdw>
                </a:effectLst>
              </a:rPr>
              <a:t>Regulatory Developments</a:t>
            </a:r>
          </a:p>
        </p:txBody>
      </p:sp>
      <p:sp>
        <p:nvSpPr>
          <p:cNvPr id="3" name="Content Placeholder 2">
            <a:extLst>
              <a:ext uri="{FF2B5EF4-FFF2-40B4-BE49-F238E27FC236}">
                <a16:creationId xmlns:a16="http://schemas.microsoft.com/office/drawing/2014/main" id="{DB1C7407-862A-4DFB-B03C-51DF47CD7990}"/>
              </a:ext>
            </a:extLst>
          </p:cNvPr>
          <p:cNvSpPr>
            <a:spLocks noGrp="1"/>
          </p:cNvSpPr>
          <p:nvPr>
            <p:ph idx="1"/>
          </p:nvPr>
        </p:nvSpPr>
        <p:spPr>
          <a:xfrm>
            <a:off x="840023" y="1942379"/>
            <a:ext cx="10508777" cy="4151311"/>
          </a:xfrm>
        </p:spPr>
        <p:txBody>
          <a:bodyPr>
            <a:noAutofit/>
          </a:bodyPr>
          <a:lstStyle/>
          <a:p>
            <a:pPr lvl="1"/>
            <a:r>
              <a:rPr lang="en-US" sz="2800" dirty="0"/>
              <a:t>New Medical Treatment Utilization Schedule (ACOEM)</a:t>
            </a:r>
          </a:p>
          <a:p>
            <a:pPr lvl="1"/>
            <a:r>
              <a:rPr lang="en-US" sz="2800" dirty="0"/>
              <a:t>Workers’ Compensation Formulary (ACOEM)</a:t>
            </a:r>
          </a:p>
          <a:p>
            <a:pPr lvl="1"/>
            <a:r>
              <a:rPr lang="en-US" sz="2800" dirty="0"/>
              <a:t>Revision of Medical-Legal Fee Schedule</a:t>
            </a:r>
          </a:p>
          <a:p>
            <a:pPr lvl="3"/>
            <a:r>
              <a:rPr lang="en-US" sz="2800" dirty="0"/>
              <a:t>Result of settlement in </a:t>
            </a:r>
            <a:r>
              <a:rPr lang="en-US" sz="2800" i="1" dirty="0"/>
              <a:t>Howard v DIR</a:t>
            </a:r>
          </a:p>
          <a:p>
            <a:pPr lvl="3"/>
            <a:r>
              <a:rPr lang="en-US" sz="2800" dirty="0"/>
              <a:t>Bigger changes coming later this year</a:t>
            </a:r>
          </a:p>
          <a:p>
            <a:pPr lvl="1"/>
            <a:r>
              <a:rPr lang="en-US" sz="2800" dirty="0"/>
              <a:t>OMFS Adjustment  - 32 GPCIs for California – DOS 1/1/19</a:t>
            </a:r>
          </a:p>
        </p:txBody>
      </p:sp>
      <p:sp>
        <p:nvSpPr>
          <p:cNvPr id="4" name="Slide Number Placeholder 3">
            <a:extLst>
              <a:ext uri="{FF2B5EF4-FFF2-40B4-BE49-F238E27FC236}">
                <a16:creationId xmlns:a16="http://schemas.microsoft.com/office/drawing/2014/main" id="{F116F7F3-6D06-46B9-BA07-3266631ECC04}"/>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173985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par>
                                <p:cTn id="17" presetID="3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DDDDD"/>
                                      </p:to>
                                    </p:animClr>
                                  </p:subTnLst>
                                </p:cTn>
                              </p:par>
                              <p:par>
                                <p:cTn id="23" presetID="3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DDDDDD"/>
                                      </p:to>
                                    </p:animClr>
                                  </p:subTnLst>
                                </p:cTn>
                              </p:par>
                              <p:par>
                                <p:cTn id="29" presetID="3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DDDDDD"/>
                                      </p:to>
                                    </p:animClr>
                                  </p:subTnLst>
                                </p:cTn>
                              </p:par>
                              <p:par>
                                <p:cTn id="35" presetID="31" presetClass="entr" presetSubtype="0" fill="hold" grpId="0"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F311-AFAA-47D0-9262-408C47D4BE15}"/>
              </a:ext>
            </a:extLst>
          </p:cNvPr>
          <p:cNvSpPr>
            <a:spLocks noGrp="1"/>
          </p:cNvSpPr>
          <p:nvPr>
            <p:ph type="title"/>
          </p:nvPr>
        </p:nvSpPr>
        <p:spPr>
          <a:xfrm>
            <a:off x="1141412" y="479621"/>
            <a:ext cx="9905998" cy="1062550"/>
          </a:xfrm>
        </p:spPr>
        <p:txBody>
          <a:bodyPr>
            <a:normAutofit/>
          </a:bodyPr>
          <a:lstStyle/>
          <a:p>
            <a:pPr algn="ctr"/>
            <a:r>
              <a:rPr lang="en-US" sz="4400" dirty="0">
                <a:effectLst>
                  <a:outerShdw blurRad="38100" dist="38100" dir="2700000" algn="tl">
                    <a:srgbClr val="000000">
                      <a:alpha val="43137"/>
                    </a:srgbClr>
                  </a:outerShdw>
                </a:effectLst>
              </a:rPr>
              <a:t>Court cases of Interest</a:t>
            </a:r>
          </a:p>
        </p:txBody>
      </p:sp>
      <p:sp>
        <p:nvSpPr>
          <p:cNvPr id="3" name="Content Placeholder 2">
            <a:extLst>
              <a:ext uri="{FF2B5EF4-FFF2-40B4-BE49-F238E27FC236}">
                <a16:creationId xmlns:a16="http://schemas.microsoft.com/office/drawing/2014/main" id="{DB1C7407-862A-4DFB-B03C-51DF47CD7990}"/>
              </a:ext>
            </a:extLst>
          </p:cNvPr>
          <p:cNvSpPr>
            <a:spLocks noGrp="1"/>
          </p:cNvSpPr>
          <p:nvPr>
            <p:ph idx="1"/>
          </p:nvPr>
        </p:nvSpPr>
        <p:spPr>
          <a:xfrm>
            <a:off x="1317637" y="1681068"/>
            <a:ext cx="9553549" cy="4567331"/>
          </a:xfrm>
        </p:spPr>
        <p:txBody>
          <a:bodyPr>
            <a:normAutofit fontScale="77500" lnSpcReduction="20000"/>
          </a:bodyPr>
          <a:lstStyle/>
          <a:p>
            <a:r>
              <a:rPr lang="en-US" sz="3600" i="1" dirty="0"/>
              <a:t>Howard v DIR </a:t>
            </a:r>
            <a:r>
              <a:rPr lang="en-US" sz="3600" dirty="0"/>
              <a:t>– </a:t>
            </a:r>
          </a:p>
          <a:p>
            <a:pPr marL="0" indent="0">
              <a:buNone/>
            </a:pPr>
            <a:r>
              <a:rPr lang="en-US" sz="3600" dirty="0"/>
              <a:t>	State government using underground regulations</a:t>
            </a:r>
          </a:p>
          <a:p>
            <a:r>
              <a:rPr lang="en-US" sz="3600" i="1" dirty="0" err="1"/>
              <a:t>iPTCA</a:t>
            </a:r>
            <a:r>
              <a:rPr lang="en-US" sz="3600" i="1" dirty="0"/>
              <a:t> v Align Network (</a:t>
            </a:r>
            <a:r>
              <a:rPr lang="en-US" sz="3600" i="1" dirty="0" err="1"/>
              <a:t>OneCall</a:t>
            </a:r>
            <a:r>
              <a:rPr lang="en-US" sz="3600" i="1" dirty="0"/>
              <a:t>)</a:t>
            </a:r>
          </a:p>
          <a:p>
            <a:pPr marL="457200" lvl="1" indent="0">
              <a:buNone/>
            </a:pPr>
            <a:r>
              <a:rPr lang="en-US" sz="3600" dirty="0"/>
              <a:t> 	Third party biller issues – whose patient is it?</a:t>
            </a:r>
          </a:p>
          <a:p>
            <a:r>
              <a:rPr lang="en-US" sz="4000" i="1" dirty="0"/>
              <a:t>King v </a:t>
            </a:r>
            <a:r>
              <a:rPr lang="en-US" sz="4000" i="1" dirty="0" err="1"/>
              <a:t>CompPartners</a:t>
            </a:r>
            <a:endParaRPr lang="en-US" sz="4000" i="1" dirty="0"/>
          </a:p>
          <a:p>
            <a:pPr marL="457200" lvl="1" indent="0">
              <a:buNone/>
            </a:pPr>
            <a:r>
              <a:rPr lang="en-US" sz="3600" dirty="0"/>
              <a:t>	UR Physician’s doctor/patient duty to inform</a:t>
            </a:r>
          </a:p>
          <a:p>
            <a:r>
              <a:rPr lang="en-US" sz="4000" dirty="0"/>
              <a:t> </a:t>
            </a:r>
            <a:r>
              <a:rPr lang="en-US" sz="4000" i="1" dirty="0"/>
              <a:t>CCA v Align Network (</a:t>
            </a:r>
            <a:r>
              <a:rPr lang="en-US" sz="4000" i="1" dirty="0" err="1"/>
              <a:t>OneCall</a:t>
            </a:r>
            <a:r>
              <a:rPr lang="en-US" sz="4000" i="1" dirty="0"/>
              <a:t>)</a:t>
            </a:r>
          </a:p>
          <a:p>
            <a:pPr marL="457200" lvl="1" indent="0">
              <a:buNone/>
            </a:pPr>
            <a:r>
              <a:rPr lang="en-US" sz="3600" dirty="0"/>
              <a:t>	Third party payor issues - similar to </a:t>
            </a:r>
            <a:r>
              <a:rPr lang="en-US" sz="3600" dirty="0" err="1"/>
              <a:t>iPTCA</a:t>
            </a:r>
            <a:endParaRPr lang="en-US" sz="3600" dirty="0"/>
          </a:p>
          <a:p>
            <a:endParaRPr lang="en-US" sz="3500" dirty="0"/>
          </a:p>
        </p:txBody>
      </p:sp>
      <p:sp>
        <p:nvSpPr>
          <p:cNvPr id="4" name="Slide Number Placeholder 3">
            <a:extLst>
              <a:ext uri="{FF2B5EF4-FFF2-40B4-BE49-F238E27FC236}">
                <a16:creationId xmlns:a16="http://schemas.microsoft.com/office/drawing/2014/main" id="{22D2C804-C323-49F1-951E-FA8AF1141A4D}"/>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78055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DDDDD"/>
                                      </p:to>
                                    </p:animClr>
                                  </p:subTnLst>
                                </p:cTn>
                              </p:par>
                              <p:par>
                                <p:cTn id="25" presetID="3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DDDDDD"/>
                                      </p:to>
                                    </p:animClr>
                                  </p:sub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wheel(1)">
                                      <p:cBhvr>
                                        <p:cTn id="49" dur="1250"/>
                                        <p:tgtEl>
                                          <p:spTgt spid="3">
                                            <p:txEl>
                                              <p:pRg st="6" end="6"/>
                                            </p:txEl>
                                          </p:spTgt>
                                        </p:tgtEl>
                                      </p:cBhvr>
                                    </p:animEffect>
                                  </p:childTnLst>
                                </p:cTn>
                              </p:par>
                              <p:par>
                                <p:cTn id="50" presetID="21" presetClass="entr" presetSubtype="1"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wheel(1)">
                                      <p:cBhvr>
                                        <p:cTn id="52"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F311-AFAA-47D0-9262-408C47D4BE15}"/>
              </a:ext>
            </a:extLst>
          </p:cNvPr>
          <p:cNvSpPr>
            <a:spLocks noGrp="1"/>
          </p:cNvSpPr>
          <p:nvPr>
            <p:ph type="title"/>
          </p:nvPr>
        </p:nvSpPr>
        <p:spPr>
          <a:xfrm>
            <a:off x="1141413" y="618518"/>
            <a:ext cx="9905998" cy="1062550"/>
          </a:xfrm>
        </p:spPr>
        <p:txBody>
          <a:bodyPr>
            <a:normAutofit/>
          </a:bodyPr>
          <a:lstStyle/>
          <a:p>
            <a:pPr algn="ctr"/>
            <a:r>
              <a:rPr lang="en-US" sz="4400" dirty="0">
                <a:effectLst>
                  <a:outerShdw blurRad="38100" dist="38100" dir="2700000" algn="tl">
                    <a:srgbClr val="000000">
                      <a:alpha val="43137"/>
                    </a:srgbClr>
                  </a:outerShdw>
                </a:effectLst>
              </a:rPr>
              <a:t>Court cases of Interest</a:t>
            </a:r>
          </a:p>
        </p:txBody>
      </p:sp>
      <p:sp>
        <p:nvSpPr>
          <p:cNvPr id="3" name="Content Placeholder 2">
            <a:extLst>
              <a:ext uri="{FF2B5EF4-FFF2-40B4-BE49-F238E27FC236}">
                <a16:creationId xmlns:a16="http://schemas.microsoft.com/office/drawing/2014/main" id="{DB1C7407-862A-4DFB-B03C-51DF47CD7990}"/>
              </a:ext>
            </a:extLst>
          </p:cNvPr>
          <p:cNvSpPr>
            <a:spLocks noGrp="1"/>
          </p:cNvSpPr>
          <p:nvPr>
            <p:ph idx="1"/>
          </p:nvPr>
        </p:nvSpPr>
        <p:spPr>
          <a:xfrm>
            <a:off x="1317637" y="2290669"/>
            <a:ext cx="9553549" cy="2969953"/>
          </a:xfrm>
        </p:spPr>
        <p:txBody>
          <a:bodyPr>
            <a:normAutofit/>
          </a:bodyPr>
          <a:lstStyle/>
          <a:p>
            <a:r>
              <a:rPr lang="en-US" sz="3600" i="1" dirty="0"/>
              <a:t>Dynamex Operations West, Inc. v Superior Court –</a:t>
            </a:r>
          </a:p>
          <a:p>
            <a:pPr lvl="1"/>
            <a:r>
              <a:rPr lang="en-US" sz="3200" dirty="0"/>
              <a:t>New ABC test for determining IC v. employee</a:t>
            </a:r>
          </a:p>
          <a:p>
            <a:pPr lvl="1"/>
            <a:r>
              <a:rPr lang="en-US" sz="3200" dirty="0"/>
              <a:t>What effect does it have on workers’ comp?</a:t>
            </a:r>
          </a:p>
        </p:txBody>
      </p:sp>
      <p:sp>
        <p:nvSpPr>
          <p:cNvPr id="4" name="Slide Number Placeholder 3">
            <a:extLst>
              <a:ext uri="{FF2B5EF4-FFF2-40B4-BE49-F238E27FC236}">
                <a16:creationId xmlns:a16="http://schemas.microsoft.com/office/drawing/2014/main" id="{22D2C804-C323-49F1-951E-FA8AF1141A4D}"/>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4728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DDDDDD"/>
                                      </p:to>
                                    </p:animClr>
                                  </p:sub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DDDDDD"/>
                                      </p:to>
                                    </p:animClr>
                                  </p:sub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DDDDDD"/>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1284</TotalTime>
  <Words>969</Words>
  <Application>Microsoft Office PowerPoint</Application>
  <PresentationFormat>Widescreen</PresentationFormat>
  <Paragraphs>118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Tahoma</vt:lpstr>
      <vt:lpstr>Times New Roman</vt:lpstr>
      <vt:lpstr>Trebuchet MS</vt:lpstr>
      <vt:lpstr>Tw Cen MT</vt:lpstr>
      <vt:lpstr>Wingdings</vt:lpstr>
      <vt:lpstr>Circuit</vt:lpstr>
      <vt:lpstr>PowerPoint Presentation</vt:lpstr>
      <vt:lpstr>Introduction</vt:lpstr>
      <vt:lpstr>How “It” (is supposed to) Works</vt:lpstr>
      <vt:lpstr>How (change) happens…</vt:lpstr>
      <vt:lpstr>Legislation in progress</vt:lpstr>
      <vt:lpstr>Legislation in progress</vt:lpstr>
      <vt:lpstr>Regulatory Developments</vt:lpstr>
      <vt:lpstr>Court cases of Interest</vt:lpstr>
      <vt:lpstr>Court cases of Interest</vt:lpstr>
      <vt:lpstr>Other matters</vt:lpstr>
      <vt:lpstr>What Other matters matter?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Cattolica</dc:creator>
  <cp:lastModifiedBy>Steve  Cattolica</cp:lastModifiedBy>
  <cp:revision>96</cp:revision>
  <cp:lastPrinted>2018-06-11T18:37:13Z</cp:lastPrinted>
  <dcterms:created xsi:type="dcterms:W3CDTF">2018-04-18T20:56:17Z</dcterms:created>
  <dcterms:modified xsi:type="dcterms:W3CDTF">2018-09-19T16:12:52Z</dcterms:modified>
</cp:coreProperties>
</file>