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8" r:id="rId2"/>
    <p:sldId id="256" r:id="rId3"/>
    <p:sldId id="299" r:id="rId4"/>
    <p:sldId id="260" r:id="rId5"/>
    <p:sldId id="396" r:id="rId6"/>
    <p:sldId id="360" r:id="rId7"/>
    <p:sldId id="397" r:id="rId8"/>
    <p:sldId id="362" r:id="rId9"/>
    <p:sldId id="331" r:id="rId10"/>
    <p:sldId id="398" r:id="rId11"/>
    <p:sldId id="399" r:id="rId12"/>
    <p:sldId id="400" r:id="rId13"/>
    <p:sldId id="401" r:id="rId14"/>
    <p:sldId id="405" r:id="rId15"/>
    <p:sldId id="404" r:id="rId16"/>
    <p:sldId id="407" r:id="rId17"/>
    <p:sldId id="406" r:id="rId18"/>
    <p:sldId id="311" r:id="rId19"/>
    <p:sldId id="411" r:id="rId20"/>
    <p:sldId id="441" r:id="rId21"/>
    <p:sldId id="415" r:id="rId22"/>
    <p:sldId id="414" r:id="rId23"/>
    <p:sldId id="442" r:id="rId24"/>
    <p:sldId id="443" r:id="rId25"/>
    <p:sldId id="436" r:id="rId26"/>
    <p:sldId id="437" r:id="rId27"/>
    <p:sldId id="438" r:id="rId28"/>
    <p:sldId id="439" r:id="rId29"/>
    <p:sldId id="440" r:id="rId30"/>
    <p:sldId id="385" r:id="rId31"/>
    <p:sldId id="416" r:id="rId32"/>
    <p:sldId id="417" r:id="rId33"/>
    <p:sldId id="418" r:id="rId34"/>
    <p:sldId id="425" r:id="rId35"/>
    <p:sldId id="420" r:id="rId36"/>
    <p:sldId id="422" r:id="rId37"/>
    <p:sldId id="423" r:id="rId38"/>
    <p:sldId id="421" r:id="rId39"/>
    <p:sldId id="424" r:id="rId40"/>
    <p:sldId id="426" r:id="rId41"/>
    <p:sldId id="434" r:id="rId42"/>
    <p:sldId id="435" r:id="rId43"/>
    <p:sldId id="410" r:id="rId44"/>
    <p:sldId id="427" r:id="rId45"/>
    <p:sldId id="409" r:id="rId46"/>
    <p:sldId id="429" r:id="rId47"/>
    <p:sldId id="444" r:id="rId48"/>
    <p:sldId id="445" r:id="rId49"/>
    <p:sldId id="446" r:id="rId50"/>
    <p:sldId id="447" r:id="rId51"/>
    <p:sldId id="413" r:id="rId52"/>
    <p:sldId id="430" r:id="rId53"/>
    <p:sldId id="432"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2" autoAdjust="0"/>
  </p:normalViewPr>
  <p:slideViewPr>
    <p:cSldViewPr>
      <p:cViewPr>
        <p:scale>
          <a:sx n="80" d="100"/>
          <a:sy n="80" d="100"/>
        </p:scale>
        <p:origin x="24" y="-690"/>
      </p:cViewPr>
      <p:guideLst>
        <p:guide orient="horz" pos="2160"/>
        <p:guide pos="2880"/>
      </p:guideLst>
    </p:cSldViewPr>
  </p:slideViewPr>
  <p:notesTextViewPr>
    <p:cViewPr>
      <p:scale>
        <a:sx n="1" d="1"/>
        <a:sy n="1" d="1"/>
      </p:scale>
      <p:origin x="0" y="0"/>
    </p:cViewPr>
  </p:notesTextViewPr>
  <p:sorterViewPr>
    <p:cViewPr>
      <p:scale>
        <a:sx n="100" d="100"/>
        <a:sy n="100" d="100"/>
      </p:scale>
      <p:origin x="0" y="13242"/>
    </p:cViewPr>
  </p:sorterViewPr>
  <p:notesViewPr>
    <p:cSldViewPr>
      <p:cViewPr varScale="1">
        <p:scale>
          <a:sx n="118" d="100"/>
          <a:sy n="118" d="100"/>
        </p:scale>
        <p:origin x="-108" y="-4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7A6CADEA-BF1D-416C-978E-3CEEAEA58ADA}" type="datetimeFigureOut">
              <a:rPr lang="en-US" smtClean="0"/>
              <a:t>3/7/2017</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BE3525C0-64CD-4C02-BC5A-299B7D935CE0}" type="slidenum">
              <a:rPr lang="en-US" smtClean="0"/>
              <a:t>‹#›</a:t>
            </a:fld>
            <a:endParaRPr lang="en-US" dirty="0"/>
          </a:p>
        </p:txBody>
      </p:sp>
    </p:spTree>
    <p:extLst>
      <p:ext uri="{BB962C8B-B14F-4D97-AF65-F5344CB8AC3E}">
        <p14:creationId xmlns:p14="http://schemas.microsoft.com/office/powerpoint/2010/main" val="331784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603482A-F79F-46B0-B449-F5C15A0F587A}" type="datetimeFigureOut">
              <a:rPr lang="en-US" smtClean="0"/>
              <a:t>3/7/2017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F49D9440-1B66-4F07-9EEA-D9D899A94F64}" type="slidenum">
              <a:rPr lang="en-US" smtClean="0"/>
              <a:t>‹#›</a:t>
            </a:fld>
            <a:endParaRPr lang="en-US" dirty="0"/>
          </a:p>
        </p:txBody>
      </p:sp>
    </p:spTree>
    <p:extLst>
      <p:ext uri="{BB962C8B-B14F-4D97-AF65-F5344CB8AC3E}">
        <p14:creationId xmlns:p14="http://schemas.microsoft.com/office/powerpoint/2010/main" val="334839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D9440-1B66-4F07-9EEA-D9D899A94F64}" type="slidenum">
              <a:rPr lang="en-US" smtClean="0"/>
              <a:t>1</a:t>
            </a:fld>
            <a:endParaRPr lang="en-US" dirty="0"/>
          </a:p>
        </p:txBody>
      </p:sp>
    </p:spTree>
    <p:extLst>
      <p:ext uri="{BB962C8B-B14F-4D97-AF65-F5344CB8AC3E}">
        <p14:creationId xmlns:p14="http://schemas.microsoft.com/office/powerpoint/2010/main" val="354998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D9440-1B66-4F07-9EEA-D9D899A94F64}" type="slidenum">
              <a:rPr lang="en-US" smtClean="0"/>
              <a:t>2</a:t>
            </a:fld>
            <a:endParaRPr lang="en-US" dirty="0"/>
          </a:p>
        </p:txBody>
      </p:sp>
    </p:spTree>
    <p:extLst>
      <p:ext uri="{BB962C8B-B14F-4D97-AF65-F5344CB8AC3E}">
        <p14:creationId xmlns:p14="http://schemas.microsoft.com/office/powerpoint/2010/main" val="3979923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6019800"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565227"/>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764791"/>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609600"/>
            <a:ext cx="7772400" cy="4800600"/>
          </a:xfrm>
          <a:gradFill>
            <a:gsLst>
              <a:gs pos="0">
                <a:schemeClr val="accent1">
                  <a:tint val="66000"/>
                  <a:satMod val="160000"/>
                </a:schemeClr>
              </a:gs>
              <a:gs pos="38000">
                <a:schemeClr val="accent1">
                  <a:tint val="44500"/>
                  <a:satMod val="160000"/>
                </a:schemeClr>
              </a:gs>
              <a:gs pos="100000">
                <a:schemeClr val="accent1">
                  <a:tint val="23500"/>
                  <a:satMod val="160000"/>
                </a:schemeClr>
              </a:gs>
            </a:gsLst>
            <a:lin ang="5400000" scaled="0"/>
          </a:gradFill>
          <a:ln w="57150">
            <a:solidFill>
              <a:schemeClr val="tx2">
                <a:lumMod val="75000"/>
              </a:schemeClr>
            </a:solidFill>
          </a:ln>
          <a:effectLst>
            <a:outerShdw blurRad="50800" dist="38100" dir="16200000" rotWithShape="0">
              <a:prstClr val="black">
                <a:alpha val="40000"/>
              </a:prstClr>
            </a:outerShdw>
          </a:effectLst>
        </p:spPr>
        <p:txBody>
          <a:bodyPr anchor="t"/>
          <a:lstStyle>
            <a:lvl1pPr algn="ctr">
              <a:defRPr sz="4000" b="1" cap="none"/>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611091673"/>
      </p:ext>
    </p:extLst>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781747"/>
      </p:ext>
    </p:extLst>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094786"/>
      </p:ext>
    </p:extLst>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6019800"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1000" y="1371600"/>
            <a:ext cx="8382000" cy="3761030"/>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400" b="1" i="0" u="none" strike="noStrike" kern="1200" cap="none" spc="250" normalizeH="0" baseline="0" noProof="0" dirty="0" smtClean="0">
                <a:ln>
                  <a:noFill/>
                </a:ln>
                <a:solidFill>
                  <a:srgbClr val="0F6FC6">
                    <a:lumMod val="50000"/>
                  </a:srgbClr>
                </a:solidFill>
                <a:effectLst/>
                <a:uLnTx/>
                <a:uFillTx/>
                <a:latin typeface="Cambria" pitchFamily="18" charset="0"/>
                <a:ea typeface="+mn-ea"/>
                <a:cs typeface="+mn-cs"/>
              </a:rPr>
              <a:t>Follow Us On Our Blog At </a:t>
            </a:r>
          </a:p>
          <a:p>
            <a:pPr marL="0" marR="0" lvl="0" indent="0" algn="ctr"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2400" b="1" i="0" u="none" strike="noStrike" kern="1200" cap="none" spc="250" normalizeH="0" baseline="0" noProof="0" dirty="0" smtClean="0">
                <a:ln>
                  <a:noFill/>
                </a:ln>
                <a:solidFill>
                  <a:srgbClr val="0F6FC6">
                    <a:lumMod val="50000"/>
                  </a:srgbClr>
                </a:solidFill>
                <a:effectLst/>
                <a:uLnTx/>
                <a:uFillTx/>
                <a:latin typeface="Cambria" pitchFamily="18" charset="0"/>
                <a:ea typeface="+mn-ea"/>
                <a:cs typeface="+mn-cs"/>
              </a:rPr>
              <a:t>http://flclaw.net/blogs/california-hr</a:t>
            </a:r>
            <a:endParaRPr kumimoji="0" lang="en-US" sz="1600" b="1" i="0" u="none" strike="noStrike" kern="1200" cap="none" spc="250" normalizeH="0" baseline="0" noProof="0" dirty="0" smtClean="0">
              <a:ln>
                <a:noFill/>
              </a:ln>
              <a:solidFill>
                <a:srgbClr val="646B86"/>
              </a:solidFill>
              <a:effectLst/>
              <a:uLnTx/>
              <a:uFillTx/>
              <a:latin typeface="Georgia"/>
              <a:ea typeface="+mn-ea"/>
              <a:cs typeface="+mn-cs"/>
            </a:endParaRPr>
          </a:p>
          <a:p>
            <a:pPr marL="0" marR="0" lvl="0" indent="0" algn="ctr" defTabSz="914400" rtl="0" eaLnBrk="1" fontAlgn="auto" latinLnBrk="0" hangingPunct="1">
              <a:lnSpc>
                <a:spcPct val="100000"/>
              </a:lnSpc>
              <a:spcBef>
                <a:spcPct val="20000"/>
              </a:spcBef>
              <a:spcAft>
                <a:spcPts val="0"/>
              </a:spcAft>
              <a:buClr>
                <a:srgbClr val="D16349"/>
              </a:buClr>
              <a:buSzPct val="85000"/>
              <a:buFont typeface="Wingdings 2"/>
              <a:buNone/>
              <a:tabLst/>
              <a:defRPr/>
            </a:pPr>
            <a:endParaRPr kumimoji="0" lang="en-US" sz="1600" b="1" i="0" u="none" strike="noStrike" kern="1200" cap="none" spc="250" normalizeH="0" baseline="0" noProof="0" dirty="0" smtClean="0">
              <a:ln>
                <a:noFill/>
              </a:ln>
              <a:solidFill>
                <a:srgbClr val="646B86"/>
              </a:solidFill>
              <a:effectLst/>
              <a:uLnTx/>
              <a:uFillTx/>
              <a:latin typeface="Georgia"/>
              <a:ea typeface="+mn-ea"/>
              <a:cs typeface="+mn-cs"/>
            </a:endParaRPr>
          </a:p>
          <a:p>
            <a:pPr marL="0" marR="0" lvl="0" indent="0" algn="ctr" defTabSz="914400" rtl="0" eaLnBrk="1" fontAlgn="auto" latinLnBrk="0" hangingPunct="1">
              <a:lnSpc>
                <a:spcPct val="100000"/>
              </a:lnSpc>
              <a:spcBef>
                <a:spcPct val="20000"/>
              </a:spcBef>
              <a:spcAft>
                <a:spcPts val="0"/>
              </a:spcAft>
              <a:buClr>
                <a:srgbClr val="D16349"/>
              </a:buClr>
              <a:buSzPct val="85000"/>
              <a:buFont typeface="Wingdings 2"/>
              <a:buNone/>
              <a:tabLst/>
              <a:defRPr/>
            </a:pPr>
            <a:endParaRPr kumimoji="0" lang="en-US" sz="1600" b="1" i="0" u="none" strike="noStrike" kern="1200" cap="none" spc="250" normalizeH="0" baseline="0" noProof="0" dirty="0" smtClean="0">
              <a:ln>
                <a:noFill/>
              </a:ln>
              <a:solidFill>
                <a:srgbClr val="646B86"/>
              </a:solidFill>
              <a:effectLst/>
              <a:uLnTx/>
              <a:uFillTx/>
              <a:latin typeface="Georgia"/>
              <a:ea typeface="+mn-ea"/>
              <a:cs typeface="+mn-cs"/>
            </a:endParaRPr>
          </a:p>
          <a:p>
            <a:pPr marL="0" marR="0" lvl="0" indent="0" algn="just"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1600" b="0" i="0" u="none" strike="noStrike" kern="1200" cap="none" spc="0" normalizeH="0" baseline="0" noProof="0" dirty="0" smtClean="0">
                <a:ln>
                  <a:noFill/>
                </a:ln>
                <a:solidFill>
                  <a:prstClr val="black"/>
                </a:solidFill>
                <a:effectLst/>
                <a:uLnTx/>
                <a:uFillTx/>
                <a:latin typeface="Cambria" pitchFamily="18" charset="0"/>
                <a:ea typeface="+mn-ea"/>
                <a:cs typeface="+mn-cs"/>
              </a:rPr>
              <a:t>The materials presented in this outline are for seminars and training exercises conducted by Fishman, Larsen &amp; Callister or Sierra HR Partners, Inc.  No other person or entity may use or reproduce this document, in full or part, without the express written authorization of Fishman, Larsen  &amp; Callister or Sierra HR Partners, Inc.  The materials do not constitute an integrated text or an exhaustive analysis of the law or the subject matter.  The materials are intended to serve as a reference for future research and analysis.  The materials are not intended to be, and should not be construed as constituting legal advice with regard to a specific case, set of facts, or transaction, or an opinion or advice of Fishman, Larsen &amp; Callister or Sierra HR Partners, Inc.</a:t>
            </a:r>
            <a:endParaRPr kumimoji="0" lang="en-US" sz="1600" b="0" i="0" u="none" strike="noStrike" kern="1200" cap="none" spc="0" normalizeH="0" baseline="0" noProof="0" dirty="0">
              <a:ln>
                <a:noFill/>
              </a:ln>
              <a:solidFill>
                <a:prstClr val="black"/>
              </a:solidFill>
              <a:effectLst/>
              <a:uLnTx/>
              <a:uFillTx/>
              <a:latin typeface="Cambria" pitchFamily="18" charset="0"/>
              <a:ea typeface="+mn-ea"/>
              <a:cs typeface="+mn-cs"/>
            </a:endParaRPr>
          </a:p>
        </p:txBody>
      </p:sp>
    </p:spTree>
    <p:extLst>
      <p:ext uri="{BB962C8B-B14F-4D97-AF65-F5344CB8AC3E}">
        <p14:creationId xmlns:p14="http://schemas.microsoft.com/office/powerpoint/2010/main" val="1575073659"/>
      </p:ext>
    </p:extLst>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613259"/>
      </p:ext>
    </p:extLst>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rst Slide">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6019800"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16685" y="1752600"/>
            <a:ext cx="6310630" cy="251714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800600"/>
            <a:ext cx="6828790" cy="1584960"/>
          </a:xfrm>
          <a:prstGeom prst="rect">
            <a:avLst/>
          </a:prstGeom>
          <a:noFill/>
          <a:ln>
            <a:noFill/>
          </a:ln>
        </p:spPr>
      </p:pic>
    </p:spTree>
    <p:extLst>
      <p:ext uri="{BB962C8B-B14F-4D97-AF65-F5344CB8AC3E}">
        <p14:creationId xmlns:p14="http://schemas.microsoft.com/office/powerpoint/2010/main" val="2108671377"/>
      </p:ext>
    </p:extLst>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l="86000" t="7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680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slow">
    <p:pull/>
  </p:transition>
  <p:timing>
    <p:tnLst>
      <p:par>
        <p:cTn id="1" dur="indefinite" restart="never" nodeType="tmRoot"/>
      </p:par>
    </p:tnLst>
  </p:timing>
  <p:txStyles>
    <p:titleStyle>
      <a:lvl1pPr algn="l" defTabSz="914400" rtl="0" eaLnBrk="1" latinLnBrk="0" hangingPunct="1">
        <a:spcBef>
          <a:spcPct val="0"/>
        </a:spcBef>
        <a:buNone/>
        <a:defRPr sz="4400" kern="1200" baseline="0">
          <a:solidFill>
            <a:schemeClr val="accent1">
              <a:lumMod val="75000"/>
            </a:schemeClr>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bing.com/videos/search?q=nystagmus&amp;&amp;view=detail&amp;mid=45FFC22E3B5F863C98B545FFC22E3B5F863C98B5&amp;FORM=VRDGA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d6gLrnJxS8c"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flclaw.net/blogs/california-hr" TargetMode="External"/><Relationship Id="rId2" Type="http://schemas.openxmlformats.org/officeDocument/2006/relationships/hyperlink" Target="mailto:larsen@flclaw.net" TargetMode="External"/><Relationship Id="rId1" Type="http://schemas.openxmlformats.org/officeDocument/2006/relationships/slideLayout" Target="../slideLayouts/slideLayout2.xml"/><Relationship Id="rId4" Type="http://schemas.openxmlformats.org/officeDocument/2006/relationships/hyperlink" Target="mailto:receptionist@flclaw.ne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72661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Marijuana:  The plant, seeds, resin, compounds, derivatives, mixture or preparation of the plant, seeds or resin.    </a:t>
            </a:r>
            <a:endParaRPr lang="en-US" dirty="0"/>
          </a:p>
        </p:txBody>
      </p:sp>
    </p:spTree>
    <p:extLst>
      <p:ext uri="{BB962C8B-B14F-4D97-AF65-F5344CB8AC3E}">
        <p14:creationId xmlns:p14="http://schemas.microsoft.com/office/powerpoint/2010/main" val="152331875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Marijuana Products:  Marijuana that has undergone a process whereby the plant has been transformed into a concentrate.  </a:t>
            </a:r>
            <a:endParaRPr lang="en-US" dirty="0"/>
          </a:p>
        </p:txBody>
      </p:sp>
    </p:spTree>
    <p:extLst>
      <p:ext uri="{BB962C8B-B14F-4D97-AF65-F5344CB8AC3E}">
        <p14:creationId xmlns:p14="http://schemas.microsoft.com/office/powerpoint/2010/main" val="266644303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Marijuana Accessories:  Equipment, products, materials used or designed for use in planting, propagating, cultivating, growing, harvesting, manufacturing, compounding, converting, producing, processing, preparing, testing, analyzing, packaging, storing, smoking, vaporizing, or containing marijuana, or for ingesting, inhaling or introducing to the body.  </a:t>
            </a:r>
            <a:endParaRPr lang="en-US" dirty="0"/>
          </a:p>
        </p:txBody>
      </p:sp>
    </p:spTree>
    <p:extLst>
      <p:ext uri="{BB962C8B-B14F-4D97-AF65-F5344CB8AC3E}">
        <p14:creationId xmlns:p14="http://schemas.microsoft.com/office/powerpoint/2010/main" val="1505208186"/>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Smoking or ingesting marijuana or marijuana products is prohibited</a:t>
            </a:r>
          </a:p>
          <a:p>
            <a:pPr lvl="1"/>
            <a:r>
              <a:rPr lang="en-US" dirty="0" smtClean="0"/>
              <a:t>In public places; </a:t>
            </a:r>
          </a:p>
          <a:p>
            <a:pPr lvl="1"/>
            <a:r>
              <a:rPr lang="en-US" dirty="0" smtClean="0"/>
              <a:t>Within 1,000 feet of a school, day care, youth center while children present; </a:t>
            </a:r>
          </a:p>
          <a:p>
            <a:pPr lvl="1"/>
            <a:r>
              <a:rPr lang="en-US" dirty="0" smtClean="0"/>
              <a:t>While driving a vehicle, boat, </a:t>
            </a:r>
            <a:r>
              <a:rPr lang="en-US" dirty="0" smtClean="0"/>
              <a:t>aircraft</a:t>
            </a:r>
            <a:r>
              <a:rPr lang="en-US" dirty="0" smtClean="0"/>
              <a:t>.  </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10898034"/>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The law does not restrict the rights and obligations of employers to maintain a drug and alcohol free workplace.  </a:t>
            </a:r>
            <a:endParaRPr lang="en-US" dirty="0"/>
          </a:p>
        </p:txBody>
      </p:sp>
    </p:spTree>
    <p:extLst>
      <p:ext uri="{BB962C8B-B14F-4D97-AF65-F5344CB8AC3E}">
        <p14:creationId xmlns:p14="http://schemas.microsoft.com/office/powerpoint/2010/main" val="418538744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The law does not require an employer to permit or accommodate the use, consumption, possession, transfer, display, transportation, sale, or growth of marijuana in the workplace.   </a:t>
            </a:r>
          </a:p>
          <a:p>
            <a:pPr lvl="1"/>
            <a:endParaRPr lang="en-US" dirty="0"/>
          </a:p>
        </p:txBody>
      </p:sp>
    </p:spTree>
    <p:extLst>
      <p:ext uri="{BB962C8B-B14F-4D97-AF65-F5344CB8AC3E}">
        <p14:creationId xmlns:p14="http://schemas.microsoft.com/office/powerpoint/2010/main" val="707509743"/>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The law does not affect the ability of employers to have policies prohibiting the use of marijuana by employees and prospective employees.  </a:t>
            </a:r>
            <a:endParaRPr lang="en-US" dirty="0"/>
          </a:p>
        </p:txBody>
      </p:sp>
    </p:spTree>
    <p:extLst>
      <p:ext uri="{BB962C8B-B14F-4D97-AF65-F5344CB8AC3E}">
        <p14:creationId xmlns:p14="http://schemas.microsoft.com/office/powerpoint/2010/main" val="41641263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a:bodyPr>
          <a:lstStyle/>
          <a:p>
            <a:r>
              <a:rPr lang="en-US" dirty="0" smtClean="0"/>
              <a:t>The law does not prevent employers from complying with state or federal law.  </a:t>
            </a:r>
          </a:p>
          <a:p>
            <a:pPr lvl="1"/>
            <a:endParaRPr lang="en-US" dirty="0"/>
          </a:p>
        </p:txBody>
      </p:sp>
    </p:spTree>
    <p:extLst>
      <p:ext uri="{BB962C8B-B14F-4D97-AF65-F5344CB8AC3E}">
        <p14:creationId xmlns:p14="http://schemas.microsoft.com/office/powerpoint/2010/main" val="329789235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Drug-Free Workplace Act </a:t>
            </a:r>
            <a:endParaRPr lang="en-US" dirty="0"/>
          </a:p>
        </p:txBody>
      </p:sp>
      <p:sp>
        <p:nvSpPr>
          <p:cNvPr id="3" name="Content Placeholder 2"/>
          <p:cNvSpPr>
            <a:spLocks noGrp="1"/>
          </p:cNvSpPr>
          <p:nvPr>
            <p:ph idx="1"/>
          </p:nvPr>
        </p:nvSpPr>
        <p:spPr/>
        <p:txBody>
          <a:bodyPr>
            <a:normAutofit/>
          </a:bodyPr>
          <a:lstStyle/>
          <a:p>
            <a:r>
              <a:rPr lang="en-US" dirty="0" smtClean="0"/>
              <a:t>Applicable to federal contractors and grantees.</a:t>
            </a:r>
          </a:p>
          <a:p>
            <a:r>
              <a:rPr lang="en-US" dirty="0" smtClean="0"/>
              <a:t>Drug-free awareness program.</a:t>
            </a:r>
          </a:p>
          <a:p>
            <a:r>
              <a:rPr lang="en-US" dirty="0" smtClean="0"/>
              <a:t>Penalties for drug use, or participation in rehab. </a:t>
            </a:r>
          </a:p>
          <a:p>
            <a:r>
              <a:rPr lang="en-US" dirty="0" smtClean="0"/>
              <a:t>No authorization or requirement for drug testing.</a:t>
            </a:r>
            <a:endParaRPr lang="en-US" dirty="0"/>
          </a:p>
        </p:txBody>
      </p:sp>
    </p:spTree>
    <p:extLst>
      <p:ext uri="{BB962C8B-B14F-4D97-AF65-F5344CB8AC3E}">
        <p14:creationId xmlns:p14="http://schemas.microsoft.com/office/powerpoint/2010/main" val="297500783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Banning Use, Possession or Sale</a:t>
            </a:r>
            <a:endParaRPr lang="en-US" dirty="0"/>
          </a:p>
        </p:txBody>
      </p:sp>
      <p:sp>
        <p:nvSpPr>
          <p:cNvPr id="3" name="Content Placeholder 2"/>
          <p:cNvSpPr>
            <a:spLocks noGrp="1"/>
          </p:cNvSpPr>
          <p:nvPr>
            <p:ph idx="1"/>
          </p:nvPr>
        </p:nvSpPr>
        <p:spPr/>
        <p:txBody>
          <a:bodyPr>
            <a:normAutofit/>
          </a:bodyPr>
          <a:lstStyle/>
          <a:p>
            <a:r>
              <a:rPr lang="en-US" dirty="0" smtClean="0"/>
              <a:t>Ban the use, possession, sale or transfer of marijuana in the workplace or during working time.  </a:t>
            </a:r>
          </a:p>
          <a:p>
            <a:r>
              <a:rPr lang="en-US" dirty="0" smtClean="0"/>
              <a:t>Part of more comprehensive policy including alcohol use, and the illegal use of any substance that can impact workplace safety.  </a:t>
            </a:r>
          </a:p>
          <a:p>
            <a:r>
              <a:rPr lang="en-US" dirty="0" smtClean="0"/>
              <a:t>Fire employees for policy violations.  </a:t>
            </a:r>
            <a:endParaRPr lang="en-US" dirty="0"/>
          </a:p>
        </p:txBody>
      </p:sp>
    </p:spTree>
    <p:extLst>
      <p:ext uri="{BB962C8B-B14F-4D97-AF65-F5344CB8AC3E}">
        <p14:creationId xmlns:p14="http://schemas.microsoft.com/office/powerpoint/2010/main" val="285122913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076451"/>
          </a:xfrm>
        </p:spPr>
        <p:txBody>
          <a:bodyPr>
            <a:normAutofit fontScale="90000"/>
          </a:bodyPr>
          <a:lstStyle/>
          <a:p>
            <a:r>
              <a:rPr lang="en-US" dirty="0" smtClean="0"/>
              <a:t>Weeding Through The Issues of </a:t>
            </a:r>
            <a:r>
              <a:rPr lang="en-US" dirty="0" smtClean="0"/>
              <a:t>Legalized Marijuana in California – A Workplace Analysis</a:t>
            </a:r>
            <a:endParaRPr lang="en-US" dirty="0"/>
          </a:p>
        </p:txBody>
      </p:sp>
      <p:sp>
        <p:nvSpPr>
          <p:cNvPr id="3" name="Subtitle 2"/>
          <p:cNvSpPr>
            <a:spLocks noGrp="1"/>
          </p:cNvSpPr>
          <p:nvPr>
            <p:ph type="subTitle" idx="1"/>
          </p:nvPr>
        </p:nvSpPr>
        <p:spPr/>
        <p:txBody>
          <a:bodyPr/>
          <a:lstStyle/>
          <a:p>
            <a:r>
              <a:rPr lang="en-US" dirty="0" smtClean="0"/>
              <a:t>CVSS Members’ Forum</a:t>
            </a:r>
            <a:endParaRPr lang="en-US" dirty="0" smtClean="0"/>
          </a:p>
          <a:p>
            <a:r>
              <a:rPr lang="en-US" dirty="0" smtClean="0"/>
              <a:t>March 8, </a:t>
            </a:r>
            <a:r>
              <a:rPr lang="en-US" dirty="0" smtClean="0"/>
              <a:t>2017</a:t>
            </a:r>
          </a:p>
        </p:txBody>
      </p:sp>
    </p:spTree>
    <p:extLst>
      <p:ext uri="{BB962C8B-B14F-4D97-AF65-F5344CB8AC3E}">
        <p14:creationId xmlns:p14="http://schemas.microsoft.com/office/powerpoint/2010/main" val="86382884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Summary of Prop 64 &amp; Workplace</a:t>
            </a:r>
            <a:endParaRPr lang="en-US" dirty="0"/>
          </a:p>
        </p:txBody>
      </p:sp>
      <p:sp>
        <p:nvSpPr>
          <p:cNvPr id="3" name="Content Placeholder 2"/>
          <p:cNvSpPr>
            <a:spLocks noGrp="1"/>
          </p:cNvSpPr>
          <p:nvPr>
            <p:ph idx="1"/>
          </p:nvPr>
        </p:nvSpPr>
        <p:spPr/>
        <p:txBody>
          <a:bodyPr>
            <a:normAutofit/>
          </a:bodyPr>
          <a:lstStyle/>
          <a:p>
            <a:r>
              <a:rPr lang="en-US" dirty="0" smtClean="0"/>
              <a:t>You can maintain a Drug-Free Workplace. </a:t>
            </a:r>
          </a:p>
          <a:p>
            <a:r>
              <a:rPr lang="en-US" dirty="0" smtClean="0"/>
              <a:t>You can prohibit </a:t>
            </a:r>
            <a:r>
              <a:rPr lang="en-US" dirty="0" smtClean="0"/>
              <a:t>the growth, use</a:t>
            </a:r>
            <a:r>
              <a:rPr lang="en-US" dirty="0" smtClean="0"/>
              <a:t>, possession, sale or transfer of marijuana in the workplace or during working time.  </a:t>
            </a:r>
          </a:p>
          <a:p>
            <a:r>
              <a:rPr lang="en-US" dirty="0" smtClean="0"/>
              <a:t>You can prohibit working under the influence.    </a:t>
            </a:r>
            <a:endParaRPr lang="en-US" dirty="0" smtClean="0"/>
          </a:p>
          <a:p>
            <a:r>
              <a:rPr lang="en-US" dirty="0" smtClean="0"/>
              <a:t>Employees are not protected because they are users.    </a:t>
            </a:r>
            <a:endParaRPr lang="en-US" dirty="0"/>
          </a:p>
        </p:txBody>
      </p:sp>
    </p:spTree>
    <p:extLst>
      <p:ext uri="{BB962C8B-B14F-4D97-AF65-F5344CB8AC3E}">
        <p14:creationId xmlns:p14="http://schemas.microsoft.com/office/powerpoint/2010/main" val="338727617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At-Will Employment</a:t>
            </a:r>
            <a:endParaRPr lang="en-US" dirty="0"/>
          </a:p>
        </p:txBody>
      </p:sp>
      <p:sp>
        <p:nvSpPr>
          <p:cNvPr id="3" name="Content Placeholder 2"/>
          <p:cNvSpPr>
            <a:spLocks noGrp="1"/>
          </p:cNvSpPr>
          <p:nvPr>
            <p:ph idx="1"/>
          </p:nvPr>
        </p:nvSpPr>
        <p:spPr/>
        <p:txBody>
          <a:bodyPr>
            <a:normAutofit/>
          </a:bodyPr>
          <a:lstStyle/>
          <a:p>
            <a:r>
              <a:rPr lang="en-US" dirty="0" smtClean="0"/>
              <a:t>Maintaining at-will employment. </a:t>
            </a:r>
          </a:p>
          <a:p>
            <a:pPr lvl="1"/>
            <a:r>
              <a:rPr lang="en-US" dirty="0"/>
              <a:t>It is a </a:t>
            </a:r>
            <a:r>
              <a:rPr lang="en-US" dirty="0" smtClean="0"/>
              <a:t>legal presumption</a:t>
            </a:r>
            <a:r>
              <a:rPr lang="en-US" dirty="0"/>
              <a:t>. </a:t>
            </a:r>
          </a:p>
          <a:p>
            <a:pPr lvl="1"/>
            <a:r>
              <a:rPr lang="en-US" dirty="0"/>
              <a:t>It is negated by unintentional employer conduct </a:t>
            </a:r>
          </a:p>
          <a:p>
            <a:pPr lvl="2"/>
            <a:r>
              <a:rPr lang="en-US" dirty="0"/>
              <a:t>Handbook provisions </a:t>
            </a:r>
          </a:p>
          <a:p>
            <a:pPr lvl="2"/>
            <a:r>
              <a:rPr lang="en-US" dirty="0"/>
              <a:t>Stray comments </a:t>
            </a:r>
          </a:p>
          <a:p>
            <a:r>
              <a:rPr lang="en-US" dirty="0" smtClean="0"/>
              <a:t>I like to enter into contracts for at-will employment with employees.  </a:t>
            </a:r>
          </a:p>
          <a:p>
            <a:pPr marL="914400" lvl="2" indent="0">
              <a:buNone/>
            </a:pPr>
            <a:endParaRPr lang="en-US" dirty="0" smtClean="0"/>
          </a:p>
        </p:txBody>
      </p:sp>
    </p:spTree>
    <p:extLst>
      <p:ext uri="{BB962C8B-B14F-4D97-AF65-F5344CB8AC3E}">
        <p14:creationId xmlns:p14="http://schemas.microsoft.com/office/powerpoint/2010/main" val="124441876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At-Will Employment</a:t>
            </a:r>
            <a:endParaRPr lang="en-US" dirty="0"/>
          </a:p>
        </p:txBody>
      </p:sp>
      <p:sp>
        <p:nvSpPr>
          <p:cNvPr id="3" name="Content Placeholder 2"/>
          <p:cNvSpPr>
            <a:spLocks noGrp="1"/>
          </p:cNvSpPr>
          <p:nvPr>
            <p:ph idx="1"/>
          </p:nvPr>
        </p:nvSpPr>
        <p:spPr/>
        <p:txBody>
          <a:bodyPr>
            <a:normAutofit/>
          </a:bodyPr>
          <a:lstStyle/>
          <a:p>
            <a:r>
              <a:rPr lang="en-US" dirty="0" smtClean="0"/>
              <a:t>Understanding at-will employment. </a:t>
            </a:r>
          </a:p>
          <a:p>
            <a:pPr lvl="1"/>
            <a:r>
              <a:rPr lang="en-US" dirty="0" smtClean="0"/>
              <a:t>You can fire for any reason;</a:t>
            </a:r>
          </a:p>
          <a:p>
            <a:pPr lvl="1"/>
            <a:r>
              <a:rPr lang="en-US" dirty="0" smtClean="0"/>
              <a:t>You can fire for a wrong reason; </a:t>
            </a:r>
          </a:p>
          <a:p>
            <a:pPr lvl="1"/>
            <a:r>
              <a:rPr lang="en-US" dirty="0" smtClean="0"/>
              <a:t>You can fire for an arbitrary reason; </a:t>
            </a:r>
          </a:p>
          <a:p>
            <a:pPr lvl="1"/>
            <a:r>
              <a:rPr lang="en-US" dirty="0" smtClean="0"/>
              <a:t>But you can’t fire someone who is protected </a:t>
            </a:r>
          </a:p>
          <a:p>
            <a:pPr lvl="2"/>
            <a:r>
              <a:rPr lang="en-US" dirty="0" smtClean="0"/>
              <a:t>Civil Rights </a:t>
            </a:r>
          </a:p>
          <a:p>
            <a:pPr lvl="2"/>
            <a:r>
              <a:rPr lang="en-US" dirty="0" smtClean="0"/>
              <a:t>Whistleblower </a:t>
            </a:r>
          </a:p>
          <a:p>
            <a:pPr lvl="2"/>
            <a:r>
              <a:rPr lang="en-US" dirty="0" smtClean="0"/>
              <a:t>Privacy Rights </a:t>
            </a:r>
            <a:endParaRPr lang="en-US" dirty="0"/>
          </a:p>
        </p:txBody>
      </p:sp>
    </p:spTree>
    <p:extLst>
      <p:ext uri="{BB962C8B-B14F-4D97-AF65-F5344CB8AC3E}">
        <p14:creationId xmlns:p14="http://schemas.microsoft.com/office/powerpoint/2010/main" val="374987207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Hypothetical:  Protected Class </a:t>
            </a:r>
            <a:endParaRPr lang="en-US" dirty="0"/>
          </a:p>
        </p:txBody>
      </p:sp>
      <p:sp>
        <p:nvSpPr>
          <p:cNvPr id="3" name="Content Placeholder 2"/>
          <p:cNvSpPr>
            <a:spLocks noGrp="1"/>
          </p:cNvSpPr>
          <p:nvPr>
            <p:ph idx="1"/>
          </p:nvPr>
        </p:nvSpPr>
        <p:spPr/>
        <p:txBody>
          <a:bodyPr>
            <a:normAutofit/>
          </a:bodyPr>
          <a:lstStyle/>
          <a:p>
            <a:r>
              <a:rPr lang="en-US" dirty="0" smtClean="0"/>
              <a:t>Marv’s behavior has changed.  He is slower, less responsive, even lethargic.  You ask Marv if he is ok.  He says he has chronic back pain that is alleviated only with marijuana.  He quickly pulls out his medical marijuana card to prove he is legally consuming.  </a:t>
            </a:r>
          </a:p>
          <a:p>
            <a:r>
              <a:rPr lang="en-US" dirty="0" smtClean="0"/>
              <a:t>What can you do?  What should you do?  </a:t>
            </a:r>
            <a:endParaRPr lang="en-US" dirty="0"/>
          </a:p>
        </p:txBody>
      </p:sp>
    </p:spTree>
    <p:extLst>
      <p:ext uri="{BB962C8B-B14F-4D97-AF65-F5344CB8AC3E}">
        <p14:creationId xmlns:p14="http://schemas.microsoft.com/office/powerpoint/2010/main" val="151742289"/>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Hypothetical:  Protected Class </a:t>
            </a:r>
            <a:endParaRPr lang="en-US" dirty="0"/>
          </a:p>
        </p:txBody>
      </p:sp>
      <p:sp>
        <p:nvSpPr>
          <p:cNvPr id="3" name="Content Placeholder 2"/>
          <p:cNvSpPr>
            <a:spLocks noGrp="1"/>
          </p:cNvSpPr>
          <p:nvPr>
            <p:ph idx="1"/>
          </p:nvPr>
        </p:nvSpPr>
        <p:spPr/>
        <p:txBody>
          <a:bodyPr>
            <a:normAutofit/>
          </a:bodyPr>
          <a:lstStyle/>
          <a:p>
            <a:r>
              <a:rPr lang="en-US" dirty="0" smtClean="0"/>
              <a:t>Is Marv in a protected class?  Is he an individual with a disability?  </a:t>
            </a:r>
          </a:p>
          <a:p>
            <a:r>
              <a:rPr lang="en-US" dirty="0" smtClean="0"/>
              <a:t>Are you prevented from taking action because of Marv’s bad back?  Because of Marv’s disability?  </a:t>
            </a:r>
            <a:endParaRPr lang="en-US" dirty="0"/>
          </a:p>
        </p:txBody>
      </p:sp>
    </p:spTree>
    <p:extLst>
      <p:ext uri="{BB962C8B-B14F-4D97-AF65-F5344CB8AC3E}">
        <p14:creationId xmlns:p14="http://schemas.microsoft.com/office/powerpoint/2010/main" val="152498192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California’s Constitutional Provision </a:t>
            </a:r>
            <a:endParaRPr lang="en-US" dirty="0"/>
          </a:p>
        </p:txBody>
      </p:sp>
      <p:sp>
        <p:nvSpPr>
          <p:cNvPr id="3" name="Content Placeholder 2"/>
          <p:cNvSpPr>
            <a:spLocks noGrp="1"/>
          </p:cNvSpPr>
          <p:nvPr>
            <p:ph idx="1"/>
          </p:nvPr>
        </p:nvSpPr>
        <p:spPr/>
        <p:txBody>
          <a:bodyPr>
            <a:normAutofit/>
          </a:bodyPr>
          <a:lstStyle/>
          <a:p>
            <a:r>
              <a:rPr lang="en-US" dirty="0" smtClean="0"/>
              <a:t>Art. 1, Sec. 1:  All people are by nature free and independent and have </a:t>
            </a:r>
            <a:r>
              <a:rPr lang="en-US" i="1" dirty="0" smtClean="0"/>
              <a:t>inalienable</a:t>
            </a:r>
            <a:r>
              <a:rPr lang="en-US" dirty="0" smtClean="0"/>
              <a:t> rights.  Among these are enjoying and defending life and liberty, acquiring, possessing, and protecting property, and pursuing and obtaining happiness and </a:t>
            </a:r>
            <a:r>
              <a:rPr lang="en-US" i="1" dirty="0" smtClean="0"/>
              <a:t>privacy</a:t>
            </a:r>
            <a:r>
              <a:rPr lang="en-US" dirty="0" smtClean="0"/>
              <a:t>.  </a:t>
            </a:r>
            <a:endParaRPr lang="en-US" dirty="0"/>
          </a:p>
        </p:txBody>
      </p:sp>
    </p:spTree>
    <p:extLst>
      <p:ext uri="{BB962C8B-B14F-4D97-AF65-F5344CB8AC3E}">
        <p14:creationId xmlns:p14="http://schemas.microsoft.com/office/powerpoint/2010/main" val="3184139573"/>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California’s Constitutional Provision   </a:t>
            </a:r>
            <a:endParaRPr lang="en-US" dirty="0"/>
          </a:p>
        </p:txBody>
      </p:sp>
      <p:sp>
        <p:nvSpPr>
          <p:cNvPr id="3" name="Content Placeholder 2"/>
          <p:cNvSpPr>
            <a:spLocks noGrp="1"/>
          </p:cNvSpPr>
          <p:nvPr>
            <p:ph idx="1"/>
          </p:nvPr>
        </p:nvSpPr>
        <p:spPr/>
        <p:txBody>
          <a:bodyPr>
            <a:normAutofit/>
          </a:bodyPr>
          <a:lstStyle/>
          <a:p>
            <a:r>
              <a:rPr lang="en-US" dirty="0" smtClean="0"/>
              <a:t>What is an unalienable right?  </a:t>
            </a:r>
          </a:p>
          <a:p>
            <a:r>
              <a:rPr lang="en-US" dirty="0" smtClean="0"/>
              <a:t>They are not given; therefore, they cannot be taken away.  The “Creator” bestows absolute rights.  (Thom. Jefferson)</a:t>
            </a:r>
          </a:p>
          <a:p>
            <a:r>
              <a:rPr lang="en-US" dirty="0" smtClean="0"/>
              <a:t>Since they are “absolute” courts and legislatures attempt to circumvent them by describing the limits of inalienable rights. </a:t>
            </a:r>
            <a:endParaRPr lang="en-US" dirty="0"/>
          </a:p>
        </p:txBody>
      </p:sp>
    </p:spTree>
    <p:extLst>
      <p:ext uri="{BB962C8B-B14F-4D97-AF65-F5344CB8AC3E}">
        <p14:creationId xmlns:p14="http://schemas.microsoft.com/office/powerpoint/2010/main" val="2659542191"/>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Privacy – </a:t>
            </a:r>
            <a:br>
              <a:rPr lang="en-US" dirty="0" smtClean="0"/>
            </a:br>
            <a:r>
              <a:rPr lang="en-US" dirty="0" smtClean="0"/>
              <a:t>Intrusion into Private Affairs</a:t>
            </a:r>
            <a:endParaRPr lang="en-US" dirty="0"/>
          </a:p>
        </p:txBody>
      </p:sp>
      <p:sp>
        <p:nvSpPr>
          <p:cNvPr id="3" name="Content Placeholder 2"/>
          <p:cNvSpPr>
            <a:spLocks noGrp="1"/>
          </p:cNvSpPr>
          <p:nvPr>
            <p:ph idx="1"/>
          </p:nvPr>
        </p:nvSpPr>
        <p:spPr/>
        <p:txBody>
          <a:bodyPr>
            <a:normAutofit/>
          </a:bodyPr>
          <a:lstStyle/>
          <a:p>
            <a:r>
              <a:rPr lang="en-US" dirty="0" smtClean="0"/>
              <a:t>A reasonable expectation of privacy</a:t>
            </a:r>
          </a:p>
          <a:p>
            <a:r>
              <a:rPr lang="en-US" dirty="0" smtClean="0"/>
              <a:t>An intentional intrusion </a:t>
            </a:r>
          </a:p>
          <a:p>
            <a:r>
              <a:rPr lang="en-US" dirty="0" smtClean="0"/>
              <a:t>Highly offensive to a reasonable person </a:t>
            </a:r>
          </a:p>
          <a:p>
            <a:r>
              <a:rPr lang="en-US" dirty="0" smtClean="0"/>
              <a:t>Causing harm </a:t>
            </a:r>
            <a:endParaRPr lang="en-US" dirty="0" smtClean="0"/>
          </a:p>
          <a:p>
            <a:endParaRPr lang="en-US" dirty="0"/>
          </a:p>
          <a:p>
            <a:pPr marL="0" indent="0">
              <a:buNone/>
            </a:pPr>
            <a:r>
              <a:rPr lang="en-US" dirty="0" smtClean="0"/>
              <a:t>(California Civil Jury Instructions)</a:t>
            </a:r>
            <a:endParaRPr lang="en-US" dirty="0" smtClean="0"/>
          </a:p>
        </p:txBody>
      </p:sp>
    </p:spTree>
    <p:extLst>
      <p:ext uri="{BB962C8B-B14F-4D97-AF65-F5344CB8AC3E}">
        <p14:creationId xmlns:p14="http://schemas.microsoft.com/office/powerpoint/2010/main" val="116323912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Privacy – </a:t>
            </a:r>
            <a:br>
              <a:rPr lang="en-US" dirty="0" smtClean="0"/>
            </a:br>
            <a:r>
              <a:rPr lang="en-US" dirty="0" smtClean="0"/>
              <a:t>Intrusion into Private Affairs</a:t>
            </a:r>
            <a:endParaRPr lang="en-US" dirty="0"/>
          </a:p>
        </p:txBody>
      </p:sp>
      <p:sp>
        <p:nvSpPr>
          <p:cNvPr id="3" name="Content Placeholder 2"/>
          <p:cNvSpPr>
            <a:spLocks noGrp="1"/>
          </p:cNvSpPr>
          <p:nvPr>
            <p:ph idx="1"/>
          </p:nvPr>
        </p:nvSpPr>
        <p:spPr/>
        <p:txBody>
          <a:bodyPr>
            <a:normAutofit/>
          </a:bodyPr>
          <a:lstStyle/>
          <a:p>
            <a:r>
              <a:rPr lang="en-US" dirty="0" smtClean="0"/>
              <a:t>What creates a reasonable expectation of privacy?</a:t>
            </a:r>
          </a:p>
          <a:p>
            <a:pPr lvl="1"/>
            <a:r>
              <a:rPr lang="en-US" dirty="0" smtClean="0"/>
              <a:t>The identity of the defendant; </a:t>
            </a:r>
          </a:p>
          <a:p>
            <a:pPr lvl="1"/>
            <a:r>
              <a:rPr lang="en-US" dirty="0" smtClean="0"/>
              <a:t>The extent to which other persons had access and could see or hear the complainant; </a:t>
            </a:r>
          </a:p>
          <a:p>
            <a:pPr lvl="1"/>
            <a:r>
              <a:rPr lang="en-US" dirty="0" smtClean="0"/>
              <a:t>The means by which the intrusion occurred.  </a:t>
            </a:r>
          </a:p>
        </p:txBody>
      </p:sp>
    </p:spTree>
    <p:extLst>
      <p:ext uri="{BB962C8B-B14F-4D97-AF65-F5344CB8AC3E}">
        <p14:creationId xmlns:p14="http://schemas.microsoft.com/office/powerpoint/2010/main" val="4135642234"/>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Privacy – </a:t>
            </a:r>
            <a:br>
              <a:rPr lang="en-US" dirty="0" smtClean="0"/>
            </a:br>
            <a:r>
              <a:rPr lang="en-US" dirty="0" smtClean="0"/>
              <a:t>Intrusion into Private Affairs</a:t>
            </a:r>
            <a:endParaRPr lang="en-US" dirty="0"/>
          </a:p>
        </p:txBody>
      </p:sp>
      <p:sp>
        <p:nvSpPr>
          <p:cNvPr id="3" name="Content Placeholder 2"/>
          <p:cNvSpPr>
            <a:spLocks noGrp="1"/>
          </p:cNvSpPr>
          <p:nvPr>
            <p:ph idx="1"/>
          </p:nvPr>
        </p:nvSpPr>
        <p:spPr/>
        <p:txBody>
          <a:bodyPr>
            <a:normAutofit/>
          </a:bodyPr>
          <a:lstStyle/>
          <a:p>
            <a:r>
              <a:rPr lang="en-US" dirty="0" smtClean="0"/>
              <a:t>How do I determine if an intrusion is highly offensive to a reasonable person? </a:t>
            </a:r>
          </a:p>
          <a:p>
            <a:pPr lvl="1"/>
            <a:r>
              <a:rPr lang="en-US" dirty="0" smtClean="0"/>
              <a:t>The extent of the intrusion; </a:t>
            </a:r>
          </a:p>
          <a:p>
            <a:pPr lvl="1"/>
            <a:r>
              <a:rPr lang="en-US" dirty="0" smtClean="0"/>
              <a:t>The person’s motives and goals; and </a:t>
            </a:r>
          </a:p>
          <a:p>
            <a:pPr lvl="1"/>
            <a:r>
              <a:rPr lang="en-US" dirty="0" smtClean="0"/>
              <a:t>The setting of the intrusion.  </a:t>
            </a:r>
          </a:p>
        </p:txBody>
      </p:sp>
    </p:spTree>
    <p:extLst>
      <p:ext uri="{BB962C8B-B14F-4D97-AF65-F5344CB8AC3E}">
        <p14:creationId xmlns:p14="http://schemas.microsoft.com/office/powerpoint/2010/main" val="10010145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materials presented in this outline are for seminars and training exercises conducted by Fishman, Larsen &amp; Callister (“FLC”).    No other or entity may use or reproduce this document, in full or part, without the express written authorization of FLC.  </a:t>
            </a:r>
          </a:p>
          <a:p>
            <a:pPr marL="0" indent="0">
              <a:buNone/>
            </a:pPr>
            <a:endParaRPr lang="en-US" sz="2400" dirty="0"/>
          </a:p>
          <a:p>
            <a:pPr marL="0" indent="0">
              <a:buNone/>
            </a:pPr>
            <a:r>
              <a:rPr lang="en-US" sz="2400" dirty="0" smtClean="0"/>
              <a:t>The materials do not constitute an integrated text or an exhaustive analysis of the law or the subject matter.  The materials are not intended to be, and should not be construed as constituting legal advice with regard to a specific case, set of facts, or transaction, or an opinion or advice of FLC.  </a:t>
            </a:r>
          </a:p>
        </p:txBody>
      </p:sp>
    </p:spTree>
    <p:extLst>
      <p:ext uri="{BB962C8B-B14F-4D97-AF65-F5344CB8AC3E}">
        <p14:creationId xmlns:p14="http://schemas.microsoft.com/office/powerpoint/2010/main" val="2442173790"/>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Privacy Rights </a:t>
            </a:r>
            <a:endParaRPr lang="en-US" dirty="0"/>
          </a:p>
        </p:txBody>
      </p:sp>
      <p:sp>
        <p:nvSpPr>
          <p:cNvPr id="3" name="Content Placeholder 2"/>
          <p:cNvSpPr>
            <a:spLocks noGrp="1"/>
          </p:cNvSpPr>
          <p:nvPr>
            <p:ph idx="1"/>
          </p:nvPr>
        </p:nvSpPr>
        <p:spPr/>
        <p:txBody>
          <a:bodyPr>
            <a:normAutofit/>
          </a:bodyPr>
          <a:lstStyle/>
          <a:p>
            <a:r>
              <a:rPr lang="en-US" i="1" dirty="0" err="1" smtClean="0"/>
              <a:t>Loder</a:t>
            </a:r>
            <a:r>
              <a:rPr lang="en-US" i="1" dirty="0" smtClean="0"/>
              <a:t> v. City of Glendale</a:t>
            </a:r>
            <a:r>
              <a:rPr lang="en-US" dirty="0" smtClean="0"/>
              <a:t> (1997) 14 Cal.4</a:t>
            </a:r>
            <a:r>
              <a:rPr lang="en-US" baseline="30000" dirty="0" smtClean="0"/>
              <a:t>th</a:t>
            </a:r>
            <a:r>
              <a:rPr lang="en-US" dirty="0" smtClean="0"/>
              <a:t> 846 </a:t>
            </a:r>
          </a:p>
          <a:p>
            <a:pPr lvl="1"/>
            <a:r>
              <a:rPr lang="en-US" dirty="0" smtClean="0"/>
              <a:t>Suspicion-based vs. suspicion-less testing. </a:t>
            </a:r>
          </a:p>
          <a:p>
            <a:pPr lvl="1"/>
            <a:r>
              <a:rPr lang="en-US" dirty="0" smtClean="0"/>
              <a:t>Applicant vs. existing employee.  </a:t>
            </a:r>
          </a:p>
          <a:p>
            <a:pPr lvl="1"/>
            <a:r>
              <a:rPr lang="en-US" dirty="0" smtClean="0"/>
              <a:t>Informational and </a:t>
            </a:r>
            <a:r>
              <a:rPr lang="en-US" dirty="0" smtClean="0"/>
              <a:t>autonomy </a:t>
            </a:r>
            <a:r>
              <a:rPr lang="en-US" dirty="0" smtClean="0"/>
              <a:t>rights. </a:t>
            </a:r>
            <a:endParaRPr lang="en-US" dirty="0"/>
          </a:p>
        </p:txBody>
      </p:sp>
    </p:spTree>
    <p:extLst>
      <p:ext uri="{BB962C8B-B14F-4D97-AF65-F5344CB8AC3E}">
        <p14:creationId xmlns:p14="http://schemas.microsoft.com/office/powerpoint/2010/main" val="87728033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Privacy Rights </a:t>
            </a:r>
            <a:endParaRPr lang="en-US" dirty="0"/>
          </a:p>
        </p:txBody>
      </p:sp>
      <p:sp>
        <p:nvSpPr>
          <p:cNvPr id="3" name="Content Placeholder 2"/>
          <p:cNvSpPr>
            <a:spLocks noGrp="1"/>
          </p:cNvSpPr>
          <p:nvPr>
            <p:ph idx="1"/>
          </p:nvPr>
        </p:nvSpPr>
        <p:spPr/>
        <p:txBody>
          <a:bodyPr>
            <a:normAutofit/>
          </a:bodyPr>
          <a:lstStyle/>
          <a:p>
            <a:r>
              <a:rPr lang="en-US" dirty="0" smtClean="0"/>
              <a:t>Informational:  Information about you, including substances in your body, or information about your medical condition.  </a:t>
            </a:r>
          </a:p>
          <a:p>
            <a:r>
              <a:rPr lang="en-US" dirty="0" smtClean="0"/>
              <a:t>Autonomy:  </a:t>
            </a:r>
            <a:r>
              <a:rPr lang="en-US" dirty="0" smtClean="0"/>
              <a:t>Certain activities we do in private, including urination.   </a:t>
            </a:r>
            <a:endParaRPr lang="en-US" dirty="0"/>
          </a:p>
        </p:txBody>
      </p:sp>
    </p:spTree>
    <p:extLst>
      <p:ext uri="{BB962C8B-B14F-4D97-AF65-F5344CB8AC3E}">
        <p14:creationId xmlns:p14="http://schemas.microsoft.com/office/powerpoint/2010/main" val="4213424352"/>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Privacy Rights </a:t>
            </a:r>
            <a:endParaRPr lang="en-US" dirty="0"/>
          </a:p>
        </p:txBody>
      </p:sp>
      <p:sp>
        <p:nvSpPr>
          <p:cNvPr id="3" name="Content Placeholder 2"/>
          <p:cNvSpPr>
            <a:spLocks noGrp="1"/>
          </p:cNvSpPr>
          <p:nvPr>
            <p:ph idx="1"/>
          </p:nvPr>
        </p:nvSpPr>
        <p:spPr/>
        <p:txBody>
          <a:bodyPr>
            <a:normAutofit/>
          </a:bodyPr>
          <a:lstStyle/>
          <a:p>
            <a:r>
              <a:rPr lang="en-US" dirty="0" smtClean="0"/>
              <a:t>Applicants:  Employers know very little about applicants.  Therefore, an employer’s justification in drug testing is greater for an applicant than an existing employee.  </a:t>
            </a:r>
          </a:p>
          <a:p>
            <a:r>
              <a:rPr lang="en-US" dirty="0" smtClean="0"/>
              <a:t>Existing employees:  Employers have observed their behavior, and therefore have lower justification for drug testing.   </a:t>
            </a:r>
            <a:endParaRPr lang="en-US" dirty="0"/>
          </a:p>
        </p:txBody>
      </p:sp>
    </p:spTree>
    <p:extLst>
      <p:ext uri="{BB962C8B-B14F-4D97-AF65-F5344CB8AC3E}">
        <p14:creationId xmlns:p14="http://schemas.microsoft.com/office/powerpoint/2010/main" val="4173269065"/>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Privacy Rights </a:t>
            </a:r>
            <a:endParaRPr lang="en-US" dirty="0"/>
          </a:p>
        </p:txBody>
      </p:sp>
      <p:sp>
        <p:nvSpPr>
          <p:cNvPr id="3" name="Content Placeholder 2"/>
          <p:cNvSpPr>
            <a:spLocks noGrp="1"/>
          </p:cNvSpPr>
          <p:nvPr>
            <p:ph idx="1"/>
          </p:nvPr>
        </p:nvSpPr>
        <p:spPr/>
        <p:txBody>
          <a:bodyPr>
            <a:normAutofit/>
          </a:bodyPr>
          <a:lstStyle/>
          <a:p>
            <a:r>
              <a:rPr lang="en-US" dirty="0" smtClean="0"/>
              <a:t>Suspicion-based testing:  The employer has some level of suspicion for testing for drugs.  Suspicion is based on observation.  </a:t>
            </a:r>
          </a:p>
          <a:p>
            <a:r>
              <a:rPr lang="en-US" dirty="0" smtClean="0"/>
              <a:t>Suspicion-less testing.  Random testing.  Justification must be based on the type of work performed – safety sensitive.  </a:t>
            </a:r>
          </a:p>
          <a:p>
            <a:pPr lvl="1"/>
            <a:endParaRPr lang="en-US" dirty="0"/>
          </a:p>
        </p:txBody>
      </p:sp>
    </p:spTree>
    <p:extLst>
      <p:ext uri="{BB962C8B-B14F-4D97-AF65-F5344CB8AC3E}">
        <p14:creationId xmlns:p14="http://schemas.microsoft.com/office/powerpoint/2010/main" val="173180497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Balancing Privacy Rights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lvl="1"/>
            <a:endParaRPr lang="en-US" dirty="0"/>
          </a:p>
        </p:txBody>
      </p:sp>
      <p:grpSp>
        <p:nvGrpSpPr>
          <p:cNvPr id="4" name="Group 14"/>
          <p:cNvGrpSpPr>
            <a:grpSpLocks/>
          </p:cNvGrpSpPr>
          <p:nvPr/>
        </p:nvGrpSpPr>
        <p:grpSpPr bwMode="auto">
          <a:xfrm>
            <a:off x="533400" y="1371600"/>
            <a:ext cx="7239000" cy="4841875"/>
            <a:chOff x="960" y="1296"/>
            <a:chExt cx="4128" cy="2618"/>
          </a:xfrm>
        </p:grpSpPr>
        <p:sp>
          <p:nvSpPr>
            <p:cNvPr id="5" name="AutoShape 5"/>
            <p:cNvSpPr>
              <a:spLocks noChangeAspect="1" noChangeArrowheads="1"/>
            </p:cNvSpPr>
            <p:nvPr/>
          </p:nvSpPr>
          <p:spPr bwMode="auto">
            <a:xfrm>
              <a:off x="960" y="1296"/>
              <a:ext cx="4128" cy="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6" name="AutoShape 6"/>
            <p:cNvSpPr>
              <a:spLocks noChangeArrowheads="1"/>
            </p:cNvSpPr>
            <p:nvPr/>
          </p:nvSpPr>
          <p:spPr bwMode="auto">
            <a:xfrm rot="10800000">
              <a:off x="1008" y="1584"/>
              <a:ext cx="4066" cy="2309"/>
            </a:xfrm>
            <a:prstGeom prst="triangle">
              <a:avLst>
                <a:gd name="adj" fmla="val 50000"/>
              </a:avLst>
            </a:prstGeom>
            <a:solidFill>
              <a:srgbClr val="FFFFFF"/>
            </a:solidFill>
            <a:ln w="9525">
              <a:solidFill>
                <a:srgbClr val="000000"/>
              </a:solidFill>
              <a:miter lim="800000"/>
              <a:headEnd/>
              <a:tailEnd/>
            </a:ln>
          </p:spPr>
          <p:txBody>
            <a:bodyPr/>
            <a:lstStyle/>
            <a:p>
              <a:endParaRPr lang="en-US"/>
            </a:p>
          </p:txBody>
        </p:sp>
        <p:sp>
          <p:nvSpPr>
            <p:cNvPr id="7" name="Line 7"/>
            <p:cNvSpPr>
              <a:spLocks noChangeShapeType="1"/>
            </p:cNvSpPr>
            <p:nvPr/>
          </p:nvSpPr>
          <p:spPr bwMode="auto">
            <a:xfrm>
              <a:off x="3037" y="1585"/>
              <a:ext cx="1" cy="1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8"/>
            <p:cNvSpPr txBox="1">
              <a:spLocks noChangeArrowheads="1"/>
            </p:cNvSpPr>
            <p:nvPr/>
          </p:nvSpPr>
          <p:spPr bwMode="auto">
            <a:xfrm>
              <a:off x="1176" y="1440"/>
              <a:ext cx="184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endParaRPr lang="en-US" sz="2000"/>
            </a:p>
            <a:p>
              <a:pPr algn="ctr"/>
              <a:r>
                <a:rPr lang="en-US" sz="2000"/>
                <a:t>Applicant Expectation of Privacy</a:t>
              </a:r>
            </a:p>
            <a:p>
              <a:pPr algn="ctr"/>
              <a:r>
                <a:rPr lang="en-US" sz="2000">
                  <a:solidFill>
                    <a:srgbClr val="FF0000"/>
                  </a:solidFill>
                </a:rPr>
                <a:t>(Reduce it)</a:t>
              </a:r>
            </a:p>
          </p:txBody>
        </p:sp>
        <p:sp>
          <p:nvSpPr>
            <p:cNvPr id="9" name="Text Box 9"/>
            <p:cNvSpPr txBox="1">
              <a:spLocks noChangeArrowheads="1"/>
            </p:cNvSpPr>
            <p:nvPr/>
          </p:nvSpPr>
          <p:spPr bwMode="auto">
            <a:xfrm>
              <a:off x="2904" y="1440"/>
              <a:ext cx="1848"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endParaRPr lang="en-US" sz="2000" dirty="0"/>
            </a:p>
            <a:p>
              <a:pPr algn="ctr"/>
              <a:r>
                <a:rPr lang="en-US" sz="2000" dirty="0"/>
                <a:t>   Employer Justification for Intrusion</a:t>
              </a:r>
            </a:p>
            <a:p>
              <a:pPr algn="ctr"/>
              <a:r>
                <a:rPr lang="en-US" sz="2000" dirty="0">
                  <a:solidFill>
                    <a:srgbClr val="FF0000"/>
                  </a:solidFill>
                </a:rPr>
                <a:t>(Safety)</a:t>
              </a:r>
            </a:p>
          </p:txBody>
        </p:sp>
        <p:sp>
          <p:nvSpPr>
            <p:cNvPr id="10" name="Text Box 10"/>
            <p:cNvSpPr txBox="1">
              <a:spLocks noChangeArrowheads="1"/>
            </p:cNvSpPr>
            <p:nvPr/>
          </p:nvSpPr>
          <p:spPr bwMode="auto">
            <a:xfrm>
              <a:off x="2114" y="2816"/>
              <a:ext cx="1848"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US" sz="2000"/>
                <a:t>Minimize the Intrusion</a:t>
              </a:r>
            </a:p>
            <a:p>
              <a:pPr algn="ctr"/>
              <a:r>
                <a:rPr lang="en-US" sz="2000">
                  <a:solidFill>
                    <a:srgbClr val="FF0000"/>
                  </a:solidFill>
                </a:rPr>
                <a:t>(Training) </a:t>
              </a:r>
            </a:p>
            <a:p>
              <a:pPr algn="ctr"/>
              <a:r>
                <a:rPr lang="en-US" sz="2000">
                  <a:solidFill>
                    <a:srgbClr val="FF0000"/>
                  </a:solidFill>
                </a:rPr>
                <a:t>(Monitor)</a:t>
              </a:r>
            </a:p>
          </p:txBody>
        </p:sp>
        <p:sp>
          <p:nvSpPr>
            <p:cNvPr id="11" name="Line 11"/>
            <p:cNvSpPr>
              <a:spLocks noChangeShapeType="1"/>
            </p:cNvSpPr>
            <p:nvPr/>
          </p:nvSpPr>
          <p:spPr bwMode="auto">
            <a:xfrm>
              <a:off x="2114" y="2816"/>
              <a:ext cx="9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
            <p:cNvSpPr>
              <a:spLocks noChangeShapeType="1"/>
            </p:cNvSpPr>
            <p:nvPr/>
          </p:nvSpPr>
          <p:spPr bwMode="auto">
            <a:xfrm>
              <a:off x="3038" y="2816"/>
              <a:ext cx="9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759869231"/>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Privacy Rights Hypothetical </a:t>
            </a:r>
            <a:endParaRPr lang="en-US" dirty="0"/>
          </a:p>
        </p:txBody>
      </p:sp>
      <p:sp>
        <p:nvSpPr>
          <p:cNvPr id="3" name="Content Placeholder 2"/>
          <p:cNvSpPr>
            <a:spLocks noGrp="1"/>
          </p:cNvSpPr>
          <p:nvPr>
            <p:ph idx="1"/>
          </p:nvPr>
        </p:nvSpPr>
        <p:spPr/>
        <p:txBody>
          <a:bodyPr>
            <a:normAutofit/>
          </a:bodyPr>
          <a:lstStyle/>
          <a:p>
            <a:r>
              <a:rPr lang="en-US" dirty="0" smtClean="0"/>
              <a:t>I just received a telephone call.  My supervisor just told me that an employee came to work smelling heavily of marijuana.    </a:t>
            </a:r>
          </a:p>
          <a:p>
            <a:pPr lvl="1"/>
            <a:r>
              <a:rPr lang="en-US" dirty="0" smtClean="0"/>
              <a:t>Can I test him/her for drug use?  </a:t>
            </a:r>
          </a:p>
          <a:p>
            <a:pPr lvl="1"/>
            <a:r>
              <a:rPr lang="en-US" dirty="0" smtClean="0"/>
              <a:t>What type of test is this considered?  </a:t>
            </a:r>
          </a:p>
          <a:p>
            <a:pPr lvl="1"/>
            <a:endParaRPr lang="en-US" dirty="0"/>
          </a:p>
        </p:txBody>
      </p:sp>
    </p:spTree>
    <p:extLst>
      <p:ext uri="{BB962C8B-B14F-4D97-AF65-F5344CB8AC3E}">
        <p14:creationId xmlns:p14="http://schemas.microsoft.com/office/powerpoint/2010/main" val="768709771"/>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Civil Rights </a:t>
            </a:r>
            <a:endParaRPr lang="en-US" dirty="0"/>
          </a:p>
        </p:txBody>
      </p:sp>
      <p:sp>
        <p:nvSpPr>
          <p:cNvPr id="3" name="Content Placeholder 2"/>
          <p:cNvSpPr>
            <a:spLocks noGrp="1"/>
          </p:cNvSpPr>
          <p:nvPr>
            <p:ph idx="1"/>
          </p:nvPr>
        </p:nvSpPr>
        <p:spPr/>
        <p:txBody>
          <a:bodyPr>
            <a:normAutofit/>
          </a:bodyPr>
          <a:lstStyle/>
          <a:p>
            <a:r>
              <a:rPr lang="en-US" dirty="0" smtClean="0"/>
              <a:t>The ADA prohibits the medical examination of a current employee absent </a:t>
            </a:r>
          </a:p>
          <a:p>
            <a:pPr lvl="1"/>
            <a:r>
              <a:rPr lang="en-US" dirty="0" smtClean="0"/>
              <a:t>Job-relationship </a:t>
            </a:r>
            <a:r>
              <a:rPr lang="en-US" dirty="0" smtClean="0"/>
              <a:t>and </a:t>
            </a:r>
          </a:p>
          <a:p>
            <a:pPr lvl="1"/>
            <a:r>
              <a:rPr lang="en-US" dirty="0" smtClean="0"/>
              <a:t>Consistent with business necessity  </a:t>
            </a:r>
          </a:p>
          <a:p>
            <a:r>
              <a:rPr lang="en-US" dirty="0" smtClean="0"/>
              <a:t>Drug testing is not a medical exam. </a:t>
            </a:r>
          </a:p>
          <a:p>
            <a:r>
              <a:rPr lang="en-US" dirty="0" smtClean="0"/>
              <a:t>Alcohol testing is a medical exam.  </a:t>
            </a:r>
            <a:endParaRPr lang="en-US" dirty="0"/>
          </a:p>
        </p:txBody>
      </p:sp>
    </p:spTree>
    <p:extLst>
      <p:ext uri="{BB962C8B-B14F-4D97-AF65-F5344CB8AC3E}">
        <p14:creationId xmlns:p14="http://schemas.microsoft.com/office/powerpoint/2010/main" val="3036493756"/>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Civil Rights </a:t>
            </a:r>
            <a:endParaRPr lang="en-US" dirty="0"/>
          </a:p>
        </p:txBody>
      </p:sp>
      <p:sp>
        <p:nvSpPr>
          <p:cNvPr id="3" name="Content Placeholder 2"/>
          <p:cNvSpPr>
            <a:spLocks noGrp="1"/>
          </p:cNvSpPr>
          <p:nvPr>
            <p:ph idx="1"/>
          </p:nvPr>
        </p:nvSpPr>
        <p:spPr/>
        <p:txBody>
          <a:bodyPr>
            <a:normAutofit/>
          </a:bodyPr>
          <a:lstStyle/>
          <a:p>
            <a:r>
              <a:rPr lang="en-US" dirty="0" smtClean="0"/>
              <a:t>Under the ADA, you can test for the illegal use of substances; however, </a:t>
            </a:r>
          </a:p>
          <a:p>
            <a:pPr lvl="1"/>
            <a:r>
              <a:rPr lang="en-US" dirty="0" smtClean="0"/>
              <a:t>No testing for </a:t>
            </a:r>
            <a:r>
              <a:rPr lang="en-US" u="sng" dirty="0" smtClean="0"/>
              <a:t>past</a:t>
            </a:r>
            <a:r>
              <a:rPr lang="en-US" dirty="0" smtClean="0"/>
              <a:t> use </a:t>
            </a:r>
          </a:p>
          <a:p>
            <a:pPr lvl="1"/>
            <a:r>
              <a:rPr lang="en-US" dirty="0" smtClean="0"/>
              <a:t>Obtaining a list of medications before testing </a:t>
            </a:r>
            <a:r>
              <a:rPr lang="en-US" dirty="0" smtClean="0"/>
              <a:t>may be </a:t>
            </a:r>
            <a:r>
              <a:rPr lang="en-US" dirty="0" smtClean="0"/>
              <a:t>problematic  </a:t>
            </a:r>
            <a:endParaRPr lang="en-US" dirty="0"/>
          </a:p>
        </p:txBody>
      </p:sp>
    </p:spTree>
    <p:extLst>
      <p:ext uri="{BB962C8B-B14F-4D97-AF65-F5344CB8AC3E}">
        <p14:creationId xmlns:p14="http://schemas.microsoft.com/office/powerpoint/2010/main" val="2293859468"/>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Civil Rights Hypothetical </a:t>
            </a:r>
            <a:endParaRPr lang="en-US" dirty="0"/>
          </a:p>
        </p:txBody>
      </p:sp>
      <p:sp>
        <p:nvSpPr>
          <p:cNvPr id="3" name="Content Placeholder 2"/>
          <p:cNvSpPr>
            <a:spLocks noGrp="1"/>
          </p:cNvSpPr>
          <p:nvPr>
            <p:ph idx="1"/>
          </p:nvPr>
        </p:nvSpPr>
        <p:spPr/>
        <p:txBody>
          <a:bodyPr>
            <a:normAutofit/>
          </a:bodyPr>
          <a:lstStyle/>
          <a:p>
            <a:r>
              <a:rPr lang="en-US" dirty="0" smtClean="0"/>
              <a:t>I just received a telephone call.  My employee was involved in a serious vehicular accident.  </a:t>
            </a:r>
          </a:p>
          <a:p>
            <a:pPr lvl="1"/>
            <a:r>
              <a:rPr lang="en-US" dirty="0" smtClean="0"/>
              <a:t>Can I test him/her for alcohol use?  </a:t>
            </a:r>
          </a:p>
          <a:p>
            <a:pPr lvl="1"/>
            <a:r>
              <a:rPr lang="en-US" dirty="0" smtClean="0"/>
              <a:t>What type of test is this considered?  </a:t>
            </a:r>
          </a:p>
          <a:p>
            <a:pPr lvl="1"/>
            <a:endParaRPr lang="en-US" dirty="0"/>
          </a:p>
        </p:txBody>
      </p:sp>
    </p:spTree>
    <p:extLst>
      <p:ext uri="{BB962C8B-B14F-4D97-AF65-F5344CB8AC3E}">
        <p14:creationId xmlns:p14="http://schemas.microsoft.com/office/powerpoint/2010/main" val="1939864323"/>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Privacy &amp; Civil Rights Hypothetical </a:t>
            </a:r>
            <a:endParaRPr lang="en-US" dirty="0"/>
          </a:p>
        </p:txBody>
      </p:sp>
      <p:sp>
        <p:nvSpPr>
          <p:cNvPr id="3" name="Content Placeholder 2"/>
          <p:cNvSpPr>
            <a:spLocks noGrp="1"/>
          </p:cNvSpPr>
          <p:nvPr>
            <p:ph idx="1"/>
          </p:nvPr>
        </p:nvSpPr>
        <p:spPr/>
        <p:txBody>
          <a:bodyPr>
            <a:normAutofit/>
          </a:bodyPr>
          <a:lstStyle/>
          <a:p>
            <a:r>
              <a:rPr lang="en-US" dirty="0" smtClean="0"/>
              <a:t>My employee was injured on the job.  The company requires drug testing whenever an accident occurs.  I sent him/her for testing.  He is refusing.  </a:t>
            </a:r>
          </a:p>
          <a:p>
            <a:pPr lvl="1"/>
            <a:r>
              <a:rPr lang="en-US" dirty="0" smtClean="0"/>
              <a:t>What type of test is this considered?  </a:t>
            </a:r>
          </a:p>
          <a:p>
            <a:pPr lvl="1"/>
            <a:r>
              <a:rPr lang="en-US" dirty="0" smtClean="0"/>
              <a:t>Can I discipline or fire the employee for refusing to take the tests?  </a:t>
            </a:r>
          </a:p>
          <a:p>
            <a:pPr lvl="1"/>
            <a:endParaRPr lang="en-US" dirty="0"/>
          </a:p>
        </p:txBody>
      </p:sp>
    </p:spTree>
    <p:extLst>
      <p:ext uri="{BB962C8B-B14F-4D97-AF65-F5344CB8AC3E}">
        <p14:creationId xmlns:p14="http://schemas.microsoft.com/office/powerpoint/2010/main" val="340972375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Proposition 64? </a:t>
            </a:r>
            <a:endParaRPr lang="en-US" dirty="0"/>
          </a:p>
        </p:txBody>
      </p:sp>
      <p:sp>
        <p:nvSpPr>
          <p:cNvPr id="3" name="Content Placeholder 2"/>
          <p:cNvSpPr>
            <a:spLocks noGrp="1"/>
          </p:cNvSpPr>
          <p:nvPr>
            <p:ph idx="1"/>
          </p:nvPr>
        </p:nvSpPr>
        <p:spPr/>
        <p:txBody>
          <a:bodyPr>
            <a:normAutofit/>
          </a:bodyPr>
          <a:lstStyle/>
          <a:p>
            <a:r>
              <a:rPr lang="en-US" dirty="0" smtClean="0"/>
              <a:t>It creates a “system to legalize, control and regulate the cultivation, processing, manufacture, distribution, testing, and sale of nonmedical marijuana for use by adults 21 years and older, and to tax the commercial growth and retail sale of marijuana.”  </a:t>
            </a:r>
          </a:p>
          <a:p>
            <a:pPr marL="0" indent="0">
              <a:buNone/>
            </a:pPr>
            <a:endParaRPr lang="en-US" dirty="0"/>
          </a:p>
        </p:txBody>
      </p:sp>
    </p:spTree>
    <p:extLst>
      <p:ext uri="{BB962C8B-B14F-4D97-AF65-F5344CB8AC3E}">
        <p14:creationId xmlns:p14="http://schemas.microsoft.com/office/powerpoint/2010/main" val="3024175077"/>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Privacy &amp; Civil Rights Hypothetical </a:t>
            </a:r>
            <a:endParaRPr lang="en-US" dirty="0"/>
          </a:p>
        </p:txBody>
      </p:sp>
      <p:sp>
        <p:nvSpPr>
          <p:cNvPr id="3" name="Content Placeholder 2"/>
          <p:cNvSpPr>
            <a:spLocks noGrp="1"/>
          </p:cNvSpPr>
          <p:nvPr>
            <p:ph idx="1"/>
          </p:nvPr>
        </p:nvSpPr>
        <p:spPr/>
        <p:txBody>
          <a:bodyPr>
            <a:normAutofit/>
          </a:bodyPr>
          <a:lstStyle/>
          <a:p>
            <a:r>
              <a:rPr lang="en-US" dirty="0" smtClean="0"/>
              <a:t>My employee was observed driving erratically.  Then he ran into a car stopped for a red light at an intersection.  He appeared disoriented when exiting the vehicle.   </a:t>
            </a:r>
          </a:p>
          <a:p>
            <a:pPr lvl="1"/>
            <a:r>
              <a:rPr lang="en-US" dirty="0" smtClean="0"/>
              <a:t>Can I test the employee for drug and/or alcohol use?  </a:t>
            </a:r>
          </a:p>
          <a:p>
            <a:pPr lvl="1"/>
            <a:r>
              <a:rPr lang="en-US" dirty="0" smtClean="0"/>
              <a:t>Is there any reason I would not want to test the employee?  </a:t>
            </a:r>
            <a:endParaRPr lang="en-US" dirty="0"/>
          </a:p>
        </p:txBody>
      </p:sp>
    </p:spTree>
    <p:extLst>
      <p:ext uri="{BB962C8B-B14F-4D97-AF65-F5344CB8AC3E}">
        <p14:creationId xmlns:p14="http://schemas.microsoft.com/office/powerpoint/2010/main" val="2475699859"/>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OSHA Rule</a:t>
            </a:r>
            <a:endParaRPr lang="en-US" dirty="0"/>
          </a:p>
        </p:txBody>
      </p:sp>
      <p:sp>
        <p:nvSpPr>
          <p:cNvPr id="3" name="Content Placeholder 2"/>
          <p:cNvSpPr>
            <a:spLocks noGrp="1"/>
          </p:cNvSpPr>
          <p:nvPr>
            <p:ph idx="1"/>
          </p:nvPr>
        </p:nvSpPr>
        <p:spPr/>
        <p:txBody>
          <a:bodyPr/>
          <a:lstStyle/>
          <a:p>
            <a:r>
              <a:rPr lang="en-US" dirty="0"/>
              <a:t>29 U.S.C. 1904.35(b)(1)(iv) prohibits an employer from discharging or discriminating against an employee for reporting a work-related injury or illness.  </a:t>
            </a:r>
          </a:p>
          <a:p>
            <a:r>
              <a:rPr lang="en-US" dirty="0"/>
              <a:t>This includes any adverse action that could dissuade a reasonable employee from reporting a work-related injury or illness.  </a:t>
            </a:r>
          </a:p>
          <a:p>
            <a:endParaRPr lang="en-US" dirty="0"/>
          </a:p>
        </p:txBody>
      </p:sp>
    </p:spTree>
    <p:extLst>
      <p:ext uri="{BB962C8B-B14F-4D97-AF65-F5344CB8AC3E}">
        <p14:creationId xmlns:p14="http://schemas.microsoft.com/office/powerpoint/2010/main" val="1925919862"/>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OSHA Rule </a:t>
            </a:r>
          </a:p>
        </p:txBody>
      </p:sp>
      <p:sp>
        <p:nvSpPr>
          <p:cNvPr id="3" name="Content Placeholder 2"/>
          <p:cNvSpPr>
            <a:spLocks noGrp="1"/>
          </p:cNvSpPr>
          <p:nvPr>
            <p:ph idx="1"/>
          </p:nvPr>
        </p:nvSpPr>
        <p:spPr/>
        <p:txBody>
          <a:bodyPr>
            <a:normAutofit/>
          </a:bodyPr>
          <a:lstStyle/>
          <a:p>
            <a:r>
              <a:rPr lang="en-US" dirty="0"/>
              <a:t>This rule applies to any “blanket post-injury drug testing policies” that deter proper reporting.  </a:t>
            </a:r>
          </a:p>
          <a:p>
            <a:r>
              <a:rPr lang="en-US" dirty="0"/>
              <a:t>Post-accident drug testing must be limited to situations in which:  </a:t>
            </a:r>
          </a:p>
          <a:p>
            <a:pPr lvl="1"/>
            <a:r>
              <a:rPr lang="en-US" dirty="0"/>
              <a:t>employee drug use is likely to have contributed to the incident, and </a:t>
            </a:r>
          </a:p>
          <a:p>
            <a:pPr lvl="1"/>
            <a:r>
              <a:rPr lang="en-US" dirty="0"/>
              <a:t>for which the drug test can accurately identify impairment caused by drug use. </a:t>
            </a:r>
          </a:p>
        </p:txBody>
      </p:sp>
    </p:spTree>
    <p:extLst>
      <p:ext uri="{BB962C8B-B14F-4D97-AF65-F5344CB8AC3E}">
        <p14:creationId xmlns:p14="http://schemas.microsoft.com/office/powerpoint/2010/main" val="146227030"/>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Civil Rights Hypothetical </a:t>
            </a:r>
            <a:endParaRPr lang="en-US" dirty="0"/>
          </a:p>
        </p:txBody>
      </p:sp>
      <p:sp>
        <p:nvSpPr>
          <p:cNvPr id="3" name="Content Placeholder 2"/>
          <p:cNvSpPr>
            <a:spLocks noGrp="1"/>
          </p:cNvSpPr>
          <p:nvPr>
            <p:ph idx="1"/>
          </p:nvPr>
        </p:nvSpPr>
        <p:spPr/>
        <p:txBody>
          <a:bodyPr>
            <a:normAutofit/>
          </a:bodyPr>
          <a:lstStyle/>
          <a:p>
            <a:r>
              <a:rPr lang="en-US" dirty="0" smtClean="0"/>
              <a:t>Drug testing is expensive.  Therefore, I have decided to test just those applicants who look a little “rough around the edges.”  </a:t>
            </a:r>
          </a:p>
          <a:p>
            <a:pPr lvl="1"/>
            <a:r>
              <a:rPr lang="en-US" dirty="0" smtClean="0"/>
              <a:t>Is this a smart practice? </a:t>
            </a:r>
          </a:p>
          <a:p>
            <a:pPr lvl="1"/>
            <a:r>
              <a:rPr lang="en-US" dirty="0" smtClean="0"/>
              <a:t>Could the practice violate civil rights?  </a:t>
            </a:r>
            <a:endParaRPr lang="en-US" dirty="0"/>
          </a:p>
        </p:txBody>
      </p:sp>
    </p:spTree>
    <p:extLst>
      <p:ext uri="{BB962C8B-B14F-4D97-AF65-F5344CB8AC3E}">
        <p14:creationId xmlns:p14="http://schemas.microsoft.com/office/powerpoint/2010/main" val="3558297734"/>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Civil Rights Hypothetical </a:t>
            </a:r>
            <a:endParaRPr lang="en-US" dirty="0"/>
          </a:p>
        </p:txBody>
      </p:sp>
      <p:sp>
        <p:nvSpPr>
          <p:cNvPr id="3" name="Content Placeholder 2"/>
          <p:cNvSpPr>
            <a:spLocks noGrp="1"/>
          </p:cNvSpPr>
          <p:nvPr>
            <p:ph idx="1"/>
          </p:nvPr>
        </p:nvSpPr>
        <p:spPr/>
        <p:txBody>
          <a:bodyPr>
            <a:normAutofit/>
          </a:bodyPr>
          <a:lstStyle/>
          <a:p>
            <a:r>
              <a:rPr lang="en-US" dirty="0" smtClean="0"/>
              <a:t>I have an employee who complains about everything.  I have a hunch she uses drugs.  I’m going to send her for drug testing.  </a:t>
            </a:r>
          </a:p>
          <a:p>
            <a:pPr lvl="1"/>
            <a:r>
              <a:rPr lang="en-US" dirty="0" smtClean="0"/>
              <a:t>Is this suspicion-less or suspicion-based testing? </a:t>
            </a:r>
          </a:p>
          <a:p>
            <a:pPr lvl="1"/>
            <a:r>
              <a:rPr lang="en-US" dirty="0" smtClean="0"/>
              <a:t>What is the justification for the testing? </a:t>
            </a:r>
          </a:p>
          <a:p>
            <a:pPr lvl="1"/>
            <a:r>
              <a:rPr lang="en-US" dirty="0" smtClean="0"/>
              <a:t>Could this violate the employee’s rights? </a:t>
            </a:r>
          </a:p>
          <a:p>
            <a:pPr lvl="1"/>
            <a:r>
              <a:rPr lang="en-US" dirty="0" smtClean="0"/>
              <a:t>Could this give rise to a lawsuit for retaliation?</a:t>
            </a:r>
            <a:endParaRPr lang="en-US" dirty="0"/>
          </a:p>
        </p:txBody>
      </p:sp>
    </p:spTree>
    <p:extLst>
      <p:ext uri="{BB962C8B-B14F-4D97-AF65-F5344CB8AC3E}">
        <p14:creationId xmlns:p14="http://schemas.microsoft.com/office/powerpoint/2010/main" val="691803713"/>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What is Reasonable Suspicion? </a:t>
            </a:r>
            <a:endParaRPr lang="en-US" dirty="0"/>
          </a:p>
        </p:txBody>
      </p:sp>
      <p:sp>
        <p:nvSpPr>
          <p:cNvPr id="3" name="Content Placeholder 2"/>
          <p:cNvSpPr>
            <a:spLocks noGrp="1"/>
          </p:cNvSpPr>
          <p:nvPr>
            <p:ph idx="1"/>
          </p:nvPr>
        </p:nvSpPr>
        <p:spPr/>
        <p:txBody>
          <a:bodyPr>
            <a:normAutofit/>
          </a:bodyPr>
          <a:lstStyle/>
          <a:p>
            <a:r>
              <a:rPr lang="en-US" dirty="0" smtClean="0"/>
              <a:t>Physical characteristics </a:t>
            </a:r>
          </a:p>
          <a:p>
            <a:r>
              <a:rPr lang="en-US" dirty="0" smtClean="0"/>
              <a:t>Paraphernalia </a:t>
            </a:r>
          </a:p>
          <a:p>
            <a:r>
              <a:rPr lang="en-US" dirty="0" smtClean="0"/>
              <a:t>Behaviors </a:t>
            </a:r>
            <a:endParaRPr lang="en-US" dirty="0"/>
          </a:p>
        </p:txBody>
      </p:sp>
    </p:spTree>
    <p:extLst>
      <p:ext uri="{BB962C8B-B14F-4D97-AF65-F5344CB8AC3E}">
        <p14:creationId xmlns:p14="http://schemas.microsoft.com/office/powerpoint/2010/main" val="1757090329"/>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Marijuana Reasonable Suspicion </a:t>
            </a:r>
            <a:endParaRPr lang="en-US" dirty="0"/>
          </a:p>
        </p:txBody>
      </p:sp>
      <p:sp>
        <p:nvSpPr>
          <p:cNvPr id="3" name="Content Placeholder 2"/>
          <p:cNvSpPr>
            <a:spLocks noGrp="1"/>
          </p:cNvSpPr>
          <p:nvPr>
            <p:ph idx="1"/>
          </p:nvPr>
        </p:nvSpPr>
        <p:spPr/>
        <p:txBody>
          <a:bodyPr>
            <a:normAutofit lnSpcReduction="10000"/>
          </a:bodyPr>
          <a:lstStyle/>
          <a:p>
            <a:r>
              <a:rPr lang="en-US" dirty="0" smtClean="0"/>
              <a:t>Appearance:  Normal to dilated pupil, slow reaction of pupil to light, </a:t>
            </a:r>
            <a:r>
              <a:rPr lang="en-US" dirty="0" err="1" smtClean="0"/>
              <a:t>nonconvergence</a:t>
            </a:r>
            <a:r>
              <a:rPr lang="en-US" dirty="0" smtClean="0"/>
              <a:t>, horizontal </a:t>
            </a:r>
            <a:r>
              <a:rPr lang="en-US" dirty="0" err="1" smtClean="0"/>
              <a:t>nystagmus</a:t>
            </a:r>
            <a:r>
              <a:rPr lang="en-US" dirty="0" smtClean="0"/>
              <a:t>, swollen eyelids, watering. </a:t>
            </a:r>
          </a:p>
          <a:p>
            <a:r>
              <a:rPr lang="en-US" dirty="0" smtClean="0"/>
              <a:t>Behavior:  Disoriented, sluggish, fumbling, uncoordinated, etc. </a:t>
            </a:r>
          </a:p>
          <a:p>
            <a:r>
              <a:rPr lang="en-US" dirty="0" smtClean="0"/>
              <a:t>Speech:  Slow and slurred  </a:t>
            </a:r>
          </a:p>
          <a:p>
            <a:r>
              <a:rPr lang="en-US" dirty="0" smtClean="0"/>
              <a:t>Odors:  Marijuana.  </a:t>
            </a:r>
          </a:p>
          <a:p>
            <a:r>
              <a:rPr lang="en-US" dirty="0" smtClean="0"/>
              <a:t>Possession:  Paraphernalia</a:t>
            </a:r>
            <a:endParaRPr lang="en-US" dirty="0"/>
          </a:p>
        </p:txBody>
      </p:sp>
    </p:spTree>
    <p:extLst>
      <p:ext uri="{BB962C8B-B14F-4D97-AF65-F5344CB8AC3E}">
        <p14:creationId xmlns:p14="http://schemas.microsoft.com/office/powerpoint/2010/main" val="527009016"/>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Marijuana Reasonable Suspicion </a:t>
            </a:r>
            <a:endParaRPr lang="en-US" dirty="0"/>
          </a:p>
        </p:txBody>
      </p:sp>
      <p:sp>
        <p:nvSpPr>
          <p:cNvPr id="3" name="Content Placeholder 2"/>
          <p:cNvSpPr>
            <a:spLocks noGrp="1"/>
          </p:cNvSpPr>
          <p:nvPr>
            <p:ph idx="1"/>
          </p:nvPr>
        </p:nvSpPr>
        <p:spPr/>
        <p:txBody>
          <a:bodyPr>
            <a:normAutofit/>
          </a:bodyPr>
          <a:lstStyle/>
          <a:p>
            <a:r>
              <a:rPr lang="en-US" dirty="0" err="1" smtClean="0"/>
              <a:t>Nystagmus</a:t>
            </a:r>
            <a:endParaRPr lang="en-US" dirty="0" smtClean="0"/>
          </a:p>
          <a:p>
            <a:pPr marL="0" indent="0">
              <a:buNone/>
            </a:pPr>
            <a:r>
              <a:rPr lang="en-US" dirty="0">
                <a:hlinkClick r:id="rId2"/>
              </a:rPr>
              <a:t>http://www.bing.com/videos/search?q=nystagmus&amp;&amp;</a:t>
            </a:r>
            <a:r>
              <a:rPr lang="en-US" dirty="0" smtClean="0">
                <a:hlinkClick r:id="rId2"/>
              </a:rPr>
              <a:t>view=detail&amp;mid=45FFC22E3B5F863C98B545FFC22E3B5F863C98B5&amp;FORM=VRDGAR</a:t>
            </a:r>
            <a:r>
              <a:rPr lang="en-US" dirty="0" smtClean="0"/>
              <a:t> </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818247510"/>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Marijuana Reasonable Suspicion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Pipes, bowls, bongs </a:t>
            </a:r>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90800"/>
            <a:ext cx="5078037"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87102"/>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Marijuana Reasonable Suspicion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Scales </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5541051"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21887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What We Will Not Cover    </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The wisdom </a:t>
            </a:r>
            <a:r>
              <a:rPr lang="en-US" dirty="0" smtClean="0"/>
              <a:t>of </a:t>
            </a:r>
            <a:r>
              <a:rPr lang="en-US" dirty="0" smtClean="0"/>
              <a:t>using marijuana </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752601"/>
            <a:ext cx="6962019" cy="4952999"/>
          </a:xfrm>
          <a:prstGeom prst="rect">
            <a:avLst/>
          </a:prstGeom>
        </p:spPr>
      </p:pic>
    </p:spTree>
    <p:extLst>
      <p:ext uri="{BB962C8B-B14F-4D97-AF65-F5344CB8AC3E}">
        <p14:creationId xmlns:p14="http://schemas.microsoft.com/office/powerpoint/2010/main" val="2820292918"/>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Marijuana Reasonable Suspicion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Baggies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423" y="2286000"/>
            <a:ext cx="5306906"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232196"/>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Use, Possession or Sale in Workplace</a:t>
            </a:r>
            <a:endParaRPr lang="en-US" dirty="0"/>
          </a:p>
        </p:txBody>
      </p:sp>
      <p:pic>
        <p:nvPicPr>
          <p:cNvPr id="4" name="Picture 247" descr="image0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3708612"/>
          </a:xfrm>
        </p:spPr>
      </p:pic>
    </p:spTree>
    <p:extLst>
      <p:ext uri="{BB962C8B-B14F-4D97-AF65-F5344CB8AC3E}">
        <p14:creationId xmlns:p14="http://schemas.microsoft.com/office/powerpoint/2010/main" val="2416971068"/>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Will You Detect Possible Use?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hlinkClick r:id="rId2"/>
              </a:rPr>
              <a:t>“</a:t>
            </a:r>
            <a:r>
              <a:rPr lang="en-US" dirty="0" smtClean="0">
                <a:hlinkClick r:id="rId2"/>
              </a:rPr>
              <a:t>How high is too high?  KIRO tests pot-smoking drivers to find </a:t>
            </a:r>
            <a:r>
              <a:rPr lang="en-US" dirty="0" smtClean="0">
                <a:hlinkClick r:id="rId2"/>
              </a:rPr>
              <a:t>out.”  </a:t>
            </a:r>
            <a:endParaRPr lang="en-US" dirty="0"/>
          </a:p>
        </p:txBody>
      </p:sp>
    </p:spTree>
    <p:extLst>
      <p:ext uri="{BB962C8B-B14F-4D97-AF65-F5344CB8AC3E}">
        <p14:creationId xmlns:p14="http://schemas.microsoft.com/office/powerpoint/2010/main" val="3759311348"/>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Contact</a:t>
            </a:r>
            <a:r>
              <a:rPr lang="en-US" dirty="0" smtClean="0"/>
              <a:t> me at: </a:t>
            </a:r>
          </a:p>
          <a:p>
            <a:pPr marL="0" indent="0">
              <a:buNone/>
            </a:pPr>
            <a:r>
              <a:rPr lang="en-US" dirty="0" smtClean="0"/>
              <a:t>559.256.5000 or </a:t>
            </a:r>
            <a:r>
              <a:rPr lang="en-US" dirty="0" smtClean="0">
                <a:hlinkClick r:id="rId2"/>
              </a:rPr>
              <a:t>larsen@flclaw.net</a:t>
            </a:r>
            <a:endParaRPr lang="en-US" dirty="0" smtClean="0"/>
          </a:p>
          <a:p>
            <a:pPr marL="0" indent="0">
              <a:buNone/>
            </a:pPr>
            <a:r>
              <a:rPr lang="en-US" b="1" dirty="0" smtClean="0"/>
              <a:t>Read</a:t>
            </a:r>
            <a:r>
              <a:rPr lang="en-US" dirty="0" smtClean="0"/>
              <a:t> my blog at: </a:t>
            </a:r>
            <a:r>
              <a:rPr lang="en-US" dirty="0" smtClean="0">
                <a:hlinkClick r:id="rId3"/>
              </a:rPr>
              <a:t>www.flclaw.net/blogs/california-hr</a:t>
            </a:r>
            <a:r>
              <a:rPr lang="en-US" dirty="0" smtClean="0"/>
              <a:t> </a:t>
            </a:r>
          </a:p>
          <a:p>
            <a:pPr marL="0" indent="0">
              <a:buNone/>
            </a:pPr>
            <a:r>
              <a:rPr lang="en-US" b="1" dirty="0" smtClean="0"/>
              <a:t>Register</a:t>
            </a:r>
            <a:r>
              <a:rPr lang="en-US" dirty="0" smtClean="0"/>
              <a:t> for our Legal Beagle Bagel Breakfasts at </a:t>
            </a:r>
            <a:r>
              <a:rPr lang="en-US" dirty="0" smtClean="0">
                <a:hlinkClick r:id="rId4"/>
              </a:rPr>
              <a:t>receptionist@flclaw.net</a:t>
            </a:r>
            <a:r>
              <a:rPr lang="en-US" dirty="0" smtClean="0"/>
              <a:t>  </a:t>
            </a:r>
            <a:endParaRPr lang="en-US" dirty="0"/>
          </a:p>
        </p:txBody>
      </p:sp>
    </p:spTree>
    <p:extLst>
      <p:ext uri="{BB962C8B-B14F-4D97-AF65-F5344CB8AC3E}">
        <p14:creationId xmlns:p14="http://schemas.microsoft.com/office/powerpoint/2010/main" val="208923104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What We Will Not Cover    </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Cultivation Practices </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828800"/>
            <a:ext cx="7361075" cy="4630387"/>
          </a:xfrm>
          <a:prstGeom prst="rect">
            <a:avLst/>
          </a:prstGeom>
        </p:spPr>
      </p:pic>
    </p:spTree>
    <p:extLst>
      <p:ext uri="{BB962C8B-B14F-4D97-AF65-F5344CB8AC3E}">
        <p14:creationId xmlns:p14="http://schemas.microsoft.com/office/powerpoint/2010/main" val="187224547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Will Not Cover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9" y="1714500"/>
            <a:ext cx="7247467" cy="4381500"/>
          </a:xfrm>
          <a:prstGeom prst="rect">
            <a:avLst/>
          </a:prstGeom>
        </p:spPr>
      </p:pic>
    </p:spTree>
    <p:extLst>
      <p:ext uri="{BB962C8B-B14F-4D97-AF65-F5344CB8AC3E}">
        <p14:creationId xmlns:p14="http://schemas.microsoft.com/office/powerpoint/2010/main" val="100728021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Will Cover   </a:t>
            </a:r>
            <a:endParaRPr lang="en-US" dirty="0"/>
          </a:p>
        </p:txBody>
      </p:sp>
      <p:sp>
        <p:nvSpPr>
          <p:cNvPr id="3" name="Content Placeholder 2"/>
          <p:cNvSpPr>
            <a:spLocks noGrp="1"/>
          </p:cNvSpPr>
          <p:nvPr>
            <p:ph idx="1"/>
          </p:nvPr>
        </p:nvSpPr>
        <p:spPr/>
        <p:txBody>
          <a:bodyPr>
            <a:normAutofit/>
          </a:bodyPr>
          <a:lstStyle/>
          <a:p>
            <a:r>
              <a:rPr lang="en-US" dirty="0" smtClean="0"/>
              <a:t>What impact, if any, does Prop 64 have on your workplace?  </a:t>
            </a:r>
          </a:p>
          <a:p>
            <a:r>
              <a:rPr lang="en-US" dirty="0" smtClean="0"/>
              <a:t>What is the law?  </a:t>
            </a:r>
          </a:p>
          <a:p>
            <a:r>
              <a:rPr lang="en-US" dirty="0" smtClean="0"/>
              <a:t>What can I do to maintain a safe workplace?    </a:t>
            </a:r>
            <a:endParaRPr lang="en-US" dirty="0"/>
          </a:p>
        </p:txBody>
      </p:sp>
    </p:spTree>
    <p:extLst>
      <p:ext uri="{BB962C8B-B14F-4D97-AF65-F5344CB8AC3E}">
        <p14:creationId xmlns:p14="http://schemas.microsoft.com/office/powerpoint/2010/main" val="80927963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 64 – Personal Use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Possess, process, transport, purchase, obtain, give away 28.5 grams of marijuana; </a:t>
            </a:r>
          </a:p>
          <a:p>
            <a:r>
              <a:rPr lang="en-US" dirty="0" smtClean="0"/>
              <a:t>Possess, process, transport, purchase, obtain, give away 8 grams of concentrated cannabis; </a:t>
            </a:r>
          </a:p>
          <a:p>
            <a:r>
              <a:rPr lang="en-US" dirty="0" smtClean="0"/>
              <a:t>Possess, cultivate, harvest, dry, process six marijuana plants; </a:t>
            </a:r>
          </a:p>
          <a:p>
            <a:r>
              <a:rPr lang="en-US" dirty="0" smtClean="0"/>
              <a:t>Smoke or ingest marijuana and products; </a:t>
            </a:r>
          </a:p>
          <a:p>
            <a:r>
              <a:rPr lang="en-US" dirty="0" smtClean="0"/>
              <a:t>Possess, process, transport, purchase, obtain, use, manufacture, give away accessories.  </a:t>
            </a:r>
            <a:endParaRPr lang="en-US" dirty="0"/>
          </a:p>
        </p:txBody>
      </p:sp>
    </p:spTree>
    <p:extLst>
      <p:ext uri="{BB962C8B-B14F-4D97-AF65-F5344CB8AC3E}">
        <p14:creationId xmlns:p14="http://schemas.microsoft.com/office/powerpoint/2010/main" val="405292799"/>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FLC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FLCZ</Template>
  <TotalTime>15415</TotalTime>
  <Words>1901</Words>
  <Application>Microsoft Office PowerPoint</Application>
  <PresentationFormat>On-screen Show (4:3)</PresentationFormat>
  <Paragraphs>200</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FLCZ</vt:lpstr>
      <vt:lpstr>PowerPoint Presentation</vt:lpstr>
      <vt:lpstr>Weeding Through The Issues of Legalized Marijuana in California – A Workplace Analysis</vt:lpstr>
      <vt:lpstr>Disclaimer</vt:lpstr>
      <vt:lpstr>What is Proposition 64? </vt:lpstr>
      <vt:lpstr>What We Will Not Cover    </vt:lpstr>
      <vt:lpstr>What We Will Not Cover    </vt:lpstr>
      <vt:lpstr>What We Will Not Cover    </vt:lpstr>
      <vt:lpstr>What We Will Cover   </vt:lpstr>
      <vt:lpstr>Prop 64 – Personal Use </vt:lpstr>
      <vt:lpstr>Prop 64 – Personal Use    </vt:lpstr>
      <vt:lpstr>Prop 64 – Personal Use    </vt:lpstr>
      <vt:lpstr>Prop 64 – Personal Use    </vt:lpstr>
      <vt:lpstr>Prop 64 – Personal Use    </vt:lpstr>
      <vt:lpstr>Prop 64 – Personal Use    </vt:lpstr>
      <vt:lpstr>Prop 64 – Personal Use    </vt:lpstr>
      <vt:lpstr>Prop 64 – Personal Use    </vt:lpstr>
      <vt:lpstr>Prop 64 – Personal Use    </vt:lpstr>
      <vt:lpstr>Drug-Free Workplace Act </vt:lpstr>
      <vt:lpstr>Banning Use, Possession or Sale</vt:lpstr>
      <vt:lpstr>Summary of Prop 64 &amp; Workplace</vt:lpstr>
      <vt:lpstr>At-Will Employment</vt:lpstr>
      <vt:lpstr>At-Will Employment</vt:lpstr>
      <vt:lpstr>Hypothetical:  Protected Class </vt:lpstr>
      <vt:lpstr>Hypothetical:  Protected Class </vt:lpstr>
      <vt:lpstr>California’s Constitutional Provision </vt:lpstr>
      <vt:lpstr>California’s Constitutional Provision   </vt:lpstr>
      <vt:lpstr>Privacy –  Intrusion into Private Affairs</vt:lpstr>
      <vt:lpstr>Privacy –  Intrusion into Private Affairs</vt:lpstr>
      <vt:lpstr>Privacy –  Intrusion into Private Affairs</vt:lpstr>
      <vt:lpstr>Privacy Rights </vt:lpstr>
      <vt:lpstr>Privacy Rights </vt:lpstr>
      <vt:lpstr>Privacy Rights </vt:lpstr>
      <vt:lpstr>Privacy Rights </vt:lpstr>
      <vt:lpstr>Balancing Privacy Rights </vt:lpstr>
      <vt:lpstr>Privacy Rights Hypothetical </vt:lpstr>
      <vt:lpstr>Civil Rights </vt:lpstr>
      <vt:lpstr>Civil Rights </vt:lpstr>
      <vt:lpstr>Civil Rights Hypothetical </vt:lpstr>
      <vt:lpstr>Privacy &amp; Civil Rights Hypothetical </vt:lpstr>
      <vt:lpstr>Privacy &amp; Civil Rights Hypothetical </vt:lpstr>
      <vt:lpstr>New OSHA Rule</vt:lpstr>
      <vt:lpstr>New OSHA Rule </vt:lpstr>
      <vt:lpstr>Civil Rights Hypothetical </vt:lpstr>
      <vt:lpstr>Civil Rights Hypothetical </vt:lpstr>
      <vt:lpstr>What is Reasonable Suspicion? </vt:lpstr>
      <vt:lpstr>Marijuana Reasonable Suspicion </vt:lpstr>
      <vt:lpstr>Marijuana Reasonable Suspicion </vt:lpstr>
      <vt:lpstr>Marijuana Reasonable Suspicion </vt:lpstr>
      <vt:lpstr>Marijuana Reasonable Suspicion </vt:lpstr>
      <vt:lpstr>Marijuana Reasonable Suspicion </vt:lpstr>
      <vt:lpstr>Use, Possession or Sale in Workplace</vt:lpstr>
      <vt:lpstr>Will You Detect Possible Use? </vt:lpstr>
      <vt:lpstr>Questions?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C. Lisle</dc:creator>
  <cp:lastModifiedBy>Doug Larsen</cp:lastModifiedBy>
  <cp:revision>344</cp:revision>
  <cp:lastPrinted>2016-10-26T22:00:01Z</cp:lastPrinted>
  <dcterms:created xsi:type="dcterms:W3CDTF">2014-11-19T23:27:02Z</dcterms:created>
  <dcterms:modified xsi:type="dcterms:W3CDTF">2017-03-07T18:20:38Z</dcterms:modified>
</cp:coreProperties>
</file>