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32" r:id="rId2"/>
    <p:sldId id="431" r:id="rId3"/>
    <p:sldId id="429" r:id="rId4"/>
    <p:sldId id="312" r:id="rId5"/>
    <p:sldId id="314" r:id="rId6"/>
    <p:sldId id="315" r:id="rId7"/>
    <p:sldId id="316" r:id="rId8"/>
    <p:sldId id="270" r:id="rId9"/>
    <p:sldId id="433" r:id="rId10"/>
    <p:sldId id="344" r:id="rId11"/>
    <p:sldId id="373" r:id="rId12"/>
    <p:sldId id="374" r:id="rId13"/>
    <p:sldId id="376" r:id="rId14"/>
    <p:sldId id="371" r:id="rId15"/>
    <p:sldId id="378" r:id="rId16"/>
    <p:sldId id="377" r:id="rId17"/>
    <p:sldId id="379" r:id="rId18"/>
    <p:sldId id="380" r:id="rId19"/>
    <p:sldId id="394" r:id="rId20"/>
    <p:sldId id="391" r:id="rId21"/>
    <p:sldId id="423" r:id="rId22"/>
    <p:sldId id="424" r:id="rId23"/>
    <p:sldId id="434" r:id="rId24"/>
    <p:sldId id="407" r:id="rId25"/>
    <p:sldId id="370" r:id="rId26"/>
    <p:sldId id="386" r:id="rId27"/>
    <p:sldId id="361" r:id="rId28"/>
    <p:sldId id="388" r:id="rId29"/>
    <p:sldId id="389" r:id="rId30"/>
    <p:sldId id="435" r:id="rId31"/>
    <p:sldId id="436" r:id="rId32"/>
    <p:sldId id="437" r:id="rId33"/>
    <p:sldId id="438" r:id="rId34"/>
    <p:sldId id="445" r:id="rId35"/>
    <p:sldId id="440" r:id="rId36"/>
    <p:sldId id="439" r:id="rId37"/>
    <p:sldId id="444" r:id="rId38"/>
    <p:sldId id="441" r:id="rId39"/>
    <p:sldId id="442" r:id="rId40"/>
    <p:sldId id="443" r:id="rId41"/>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57" d="100"/>
          <a:sy n="57" d="100"/>
        </p:scale>
        <p:origin x="-710" y="-30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4" d="100"/>
          <a:sy n="84" d="100"/>
        </p:scale>
        <p:origin x="-3006" y="-9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EF4BD916-0FB5-436E-81F5-60AF7B8A233A}" type="datetimeFigureOut">
              <a:rPr lang="en-US" smtClean="0"/>
              <a:pPr/>
              <a:t>3/7/2017</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41F30BD2-84FD-4E04-B391-3EE12B89EA7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8F6CB26C-4DED-4D69-948B-8B642AD4AA93}"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8" name="Slide Number Placeholder 7"/>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7F9FA855-1A9C-4648-A063-79659FFE38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xfrm>
            <a:off x="385234" y="4379595"/>
            <a:ext cx="6163733" cy="4610100"/>
          </a:xfrm>
          <a:noFill/>
        </p:spPr>
        <p:txBody>
          <a:bodyPr wrap="square" numCol="1" anchor="t" anchorCtr="0" compatLnSpc="1">
            <a:prstTxWarp prst="textNoShape">
              <a:avLst/>
            </a:prstTxWarp>
          </a:bodyPr>
          <a:lstStyle/>
          <a:p>
            <a:pPr>
              <a:spcBef>
                <a:spcPct val="0"/>
              </a:spcBef>
            </a:pPr>
            <a:endParaRPr lang="en-US" sz="2400" b="1" dirty="0" smtClean="0"/>
          </a:p>
        </p:txBody>
      </p:sp>
      <p:sp>
        <p:nvSpPr>
          <p:cNvPr id="25603" name="Slide Number Placeholder 3"/>
          <p:cNvSpPr txBox="1">
            <a:spLocks noGrp="1"/>
          </p:cNvSpPr>
          <p:nvPr/>
        </p:nvSpPr>
        <p:spPr bwMode="auto">
          <a:xfrm>
            <a:off x="3927775" y="8757590"/>
            <a:ext cx="3004820" cy="461010"/>
          </a:xfrm>
          <a:prstGeom prst="rect">
            <a:avLst/>
          </a:prstGeom>
          <a:noFill/>
          <a:ln w="9525">
            <a:noFill/>
            <a:miter lim="800000"/>
            <a:headEnd/>
            <a:tailEnd/>
          </a:ln>
        </p:spPr>
        <p:txBody>
          <a:bodyPr lIns="92309" tIns="46154" rIns="92309" bIns="46154" anchor="b"/>
          <a:lstStyle/>
          <a:p>
            <a:pPr algn="r"/>
            <a:fld id="{4325FC50-5D50-4CB2-A4B9-98CE894D7908}" type="slidenum">
              <a:rPr lang="en-US" sz="1200">
                <a:latin typeface="Calibri" pitchFamily="34" charset="0"/>
              </a:rPr>
              <a:pPr algn="r"/>
              <a:t>4</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385233" y="4379595"/>
            <a:ext cx="5855547" cy="4149090"/>
          </a:xfrm>
          <a:noFill/>
        </p:spPr>
        <p:txBody>
          <a:bodyPr wrap="square" numCol="1" anchor="t" anchorCtr="0" compatLnSpc="1">
            <a:prstTxWarp prst="textNoShape">
              <a:avLst/>
            </a:prstTxWarp>
          </a:bodyPr>
          <a:lstStyle/>
          <a:p>
            <a:pPr>
              <a:spcBef>
                <a:spcPct val="0"/>
              </a:spcBef>
            </a:pPr>
            <a:endParaRPr lang="en-US" sz="3200" b="1" dirty="0" smtClean="0"/>
          </a:p>
        </p:txBody>
      </p:sp>
      <p:sp>
        <p:nvSpPr>
          <p:cNvPr id="27651" name="Slide Number Placeholder 3"/>
          <p:cNvSpPr txBox="1">
            <a:spLocks noGrp="1"/>
          </p:cNvSpPr>
          <p:nvPr/>
        </p:nvSpPr>
        <p:spPr bwMode="auto">
          <a:xfrm>
            <a:off x="3927775" y="8757590"/>
            <a:ext cx="3004820" cy="461010"/>
          </a:xfrm>
          <a:prstGeom prst="rect">
            <a:avLst/>
          </a:prstGeom>
          <a:noFill/>
          <a:ln w="9525">
            <a:noFill/>
            <a:miter lim="800000"/>
            <a:headEnd/>
            <a:tailEnd/>
          </a:ln>
        </p:spPr>
        <p:txBody>
          <a:bodyPr lIns="92309" tIns="46154" rIns="92309" bIns="46154" anchor="b"/>
          <a:lstStyle/>
          <a:p>
            <a:pPr algn="r"/>
            <a:fld id="{F9C0169D-DCB9-4030-8F8B-827F81E02B1A}" type="slidenum">
              <a:rPr lang="en-US" sz="1200">
                <a:latin typeface="Calibri" pitchFamily="34" charset="0"/>
              </a:rPr>
              <a:pPr algn="r"/>
              <a:t>5</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xfrm>
            <a:off x="385234" y="4379595"/>
            <a:ext cx="6163733" cy="4149090"/>
          </a:xfrm>
          <a:noFill/>
        </p:spPr>
        <p:txBody>
          <a:bodyPr wrap="square" numCol="1" anchor="t" anchorCtr="0" compatLnSpc="1">
            <a:prstTxWarp prst="textNoShape">
              <a:avLst/>
            </a:prstTxWarp>
          </a:bodyPr>
          <a:lstStyle/>
          <a:p>
            <a:pPr>
              <a:spcBef>
                <a:spcPct val="0"/>
              </a:spcBef>
            </a:pPr>
            <a:endParaRPr lang="en-US" sz="3200" b="1" dirty="0" smtClean="0"/>
          </a:p>
        </p:txBody>
      </p:sp>
      <p:sp>
        <p:nvSpPr>
          <p:cNvPr id="36867" name="Slide Number Placeholder 3"/>
          <p:cNvSpPr txBox="1">
            <a:spLocks noGrp="1"/>
          </p:cNvSpPr>
          <p:nvPr/>
        </p:nvSpPr>
        <p:spPr bwMode="auto">
          <a:xfrm>
            <a:off x="3927775" y="8757590"/>
            <a:ext cx="3004820" cy="461010"/>
          </a:xfrm>
          <a:prstGeom prst="rect">
            <a:avLst/>
          </a:prstGeom>
          <a:noFill/>
          <a:ln w="9525">
            <a:noFill/>
            <a:miter lim="800000"/>
            <a:headEnd/>
            <a:tailEnd/>
          </a:ln>
        </p:spPr>
        <p:txBody>
          <a:bodyPr lIns="92309" tIns="46154" rIns="92309" bIns="46154" anchor="b"/>
          <a:lstStyle/>
          <a:p>
            <a:pPr algn="r"/>
            <a:fld id="{22103036-5F3E-4FE3-9DF0-42FE6FBFA2A3}" type="slidenum">
              <a:rPr lang="en-US" sz="1200">
                <a:latin typeface="Calibri" pitchFamily="34" charset="0"/>
              </a:rPr>
              <a:pPr algn="r"/>
              <a:t>6</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xfrm>
            <a:off x="308187" y="4379595"/>
            <a:ext cx="6240780" cy="4456430"/>
          </a:xfrm>
          <a:noFill/>
        </p:spPr>
        <p:txBody>
          <a:bodyPr wrap="square" numCol="1" anchor="t" anchorCtr="0" compatLnSpc="1">
            <a:prstTxWarp prst="textNoShape">
              <a:avLst/>
            </a:prstTxWarp>
          </a:bodyPr>
          <a:lstStyle/>
          <a:p>
            <a:pPr>
              <a:lnSpc>
                <a:spcPct val="90000"/>
              </a:lnSpc>
              <a:spcBef>
                <a:spcPct val="0"/>
              </a:spcBef>
            </a:pPr>
            <a:r>
              <a:rPr lang="en-US" sz="3000" b="1" dirty="0" smtClean="0"/>
              <a:t>Here’s what the past 6 years tells us.</a:t>
            </a:r>
          </a:p>
          <a:p>
            <a:pPr>
              <a:lnSpc>
                <a:spcPct val="90000"/>
              </a:lnSpc>
              <a:spcBef>
                <a:spcPct val="0"/>
              </a:spcBef>
            </a:pPr>
            <a:r>
              <a:rPr lang="en-US" sz="3000" b="1" dirty="0" smtClean="0"/>
              <a:t>Positives on the decline – good news.</a:t>
            </a:r>
          </a:p>
          <a:p>
            <a:pPr>
              <a:lnSpc>
                <a:spcPct val="90000"/>
              </a:lnSpc>
              <a:spcBef>
                <a:spcPct val="0"/>
              </a:spcBef>
            </a:pPr>
            <a:endParaRPr lang="en-US" sz="3000" b="1" dirty="0" smtClean="0"/>
          </a:p>
          <a:p>
            <a:pPr>
              <a:lnSpc>
                <a:spcPct val="90000"/>
              </a:lnSpc>
              <a:spcBef>
                <a:spcPct val="0"/>
              </a:spcBef>
            </a:pPr>
            <a:r>
              <a:rPr lang="en-US" sz="3000" b="1" dirty="0" smtClean="0"/>
              <a:t>Amphetamine above Cocaine [three straight reporting periods] [consistent with Quest Data]</a:t>
            </a:r>
          </a:p>
          <a:p>
            <a:pPr>
              <a:lnSpc>
                <a:spcPct val="90000"/>
              </a:lnSpc>
              <a:spcBef>
                <a:spcPct val="0"/>
              </a:spcBef>
            </a:pPr>
            <a:endParaRPr lang="en-US" sz="3000" b="1" dirty="0" smtClean="0"/>
          </a:p>
          <a:p>
            <a:pPr>
              <a:lnSpc>
                <a:spcPct val="90000"/>
              </a:lnSpc>
              <a:spcBef>
                <a:spcPct val="0"/>
              </a:spcBef>
            </a:pPr>
            <a:r>
              <a:rPr lang="en-US" sz="3000" b="1" dirty="0" smtClean="0"/>
              <a:t>MJ most prevalent &amp; rising [consistent with ONDCP &amp; other indices]</a:t>
            </a:r>
          </a:p>
        </p:txBody>
      </p:sp>
      <p:sp>
        <p:nvSpPr>
          <p:cNvPr id="38915" name="Slide Number Placeholder 3"/>
          <p:cNvSpPr txBox="1">
            <a:spLocks noGrp="1"/>
          </p:cNvSpPr>
          <p:nvPr/>
        </p:nvSpPr>
        <p:spPr bwMode="auto">
          <a:xfrm>
            <a:off x="3927775" y="8757590"/>
            <a:ext cx="3004820" cy="461010"/>
          </a:xfrm>
          <a:prstGeom prst="rect">
            <a:avLst/>
          </a:prstGeom>
          <a:noFill/>
          <a:ln w="9525">
            <a:noFill/>
            <a:miter lim="800000"/>
            <a:headEnd/>
            <a:tailEnd/>
          </a:ln>
        </p:spPr>
        <p:txBody>
          <a:bodyPr lIns="92309" tIns="46154" rIns="92309" bIns="46154" anchor="b"/>
          <a:lstStyle/>
          <a:p>
            <a:pPr algn="r"/>
            <a:fld id="{6C1920E6-6063-4307-9BA0-34146FD71715}" type="slidenum">
              <a:rPr lang="en-US" sz="1200">
                <a:latin typeface="Calibri" pitchFamily="34" charset="0"/>
              </a:rPr>
              <a:pPr algn="r"/>
              <a:t>7</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xfrm>
            <a:off x="3927775" y="8757590"/>
            <a:ext cx="3004820" cy="46101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15F8697-6473-4B61-8147-694551A64B90}" type="slidenum">
              <a:rPr lang="en-US"/>
              <a:pPr fontAlgn="base">
                <a:spcBef>
                  <a:spcPct val="0"/>
                </a:spcBef>
                <a:spcAft>
                  <a:spcPct val="0"/>
                </a:spcAft>
                <a:defRPr/>
              </a:pPr>
              <a:t>8</a:t>
            </a:fld>
            <a:endParaRPr lang="en-US"/>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E19E30-C103-4090-8644-B9AB0AB48723}" type="datetimeFigureOut">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83E04-C61D-4487-BBF4-4BD39A7DDE12}" type="slidenum">
              <a:rPr lang="en-US"/>
              <a:pPr>
                <a:defRPr/>
              </a:pPr>
              <a:t>‹#›</a:t>
            </a:fld>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9C4A23-14FB-46D1-BE22-D14C964A8D63}" type="datetimeFigureOut">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932544-1D8E-487A-8D0E-5C2A9B328FE0}" type="slidenum">
              <a:rPr lang="en-US"/>
              <a:pPr>
                <a:defRPr/>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F93261-F4E5-4A65-BB89-375643E0C906}" type="datetimeFigureOut">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7E4A4-8126-46C9-B0E5-C599032ECDE6}"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8812E0-607F-4DCC-9646-834A957608B0}" type="datetimeFigureOut">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11BA6E-CBAB-47C3-A278-385C7ABB8000}"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5016B4-FA9C-4A3C-B258-B88FACDFE026}" type="datetimeFigureOut">
              <a:rPr lang="en-US"/>
              <a:pPr>
                <a:defRPr/>
              </a:pPr>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D5410-9AC8-4432-845D-863ABE398188}" type="slidenum">
              <a:rPr lang="en-US"/>
              <a:pPr>
                <a:defRPr/>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327042-4A9D-4A01-843C-870665C87270}" type="datetimeFigureOut">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6F9074-AE73-4FBB-87E3-A942F5C7395E}"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A189AA-F367-46BA-8334-3108D0E3DE18}" type="datetimeFigureOut">
              <a:rPr lang="en-US"/>
              <a:pPr>
                <a:defRPr/>
              </a:pPr>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175537-A67E-4007-8823-81F14F3E9255}" type="slidenum">
              <a:rPr lang="en-US"/>
              <a:pPr>
                <a:defRPr/>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A0B56F-301B-44D9-9D71-1853BC4659EC}" type="datetimeFigureOut">
              <a:rPr lang="en-US"/>
              <a:pPr>
                <a:defRPr/>
              </a:pPr>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817A95-D43F-46E2-A176-49B7D6FCF6B8}"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pPr>
              <a:defRPr/>
            </a:pPr>
            <a:fld id="{E67E49BB-BAE8-46A6-9DCB-3CF371BFB8AF}" type="datetimeFigureOut">
              <a:rPr lang="en-US" smtClean="0"/>
              <a:pPr>
                <a:defRPr/>
              </a:pPr>
              <a:t>3/7/2017</a:t>
            </a:fld>
            <a:endParaRPr lang="en-US" dirty="0"/>
          </a:p>
        </p:txBody>
      </p:sp>
      <p:sp>
        <p:nvSpPr>
          <p:cNvPr id="10" name="Slide Number Placeholder 9"/>
          <p:cNvSpPr>
            <a:spLocks noGrp="1"/>
          </p:cNvSpPr>
          <p:nvPr>
            <p:ph type="sldNum" sz="quarter" idx="11"/>
          </p:nvPr>
        </p:nvSpPr>
        <p:spPr/>
        <p:txBody>
          <a:bodyPr/>
          <a:lstStyle/>
          <a:p>
            <a:pPr>
              <a:defRPr/>
            </a:pPr>
            <a:fld id="{95351BBD-197B-490A-A8D2-C853CCC6FE34}" type="slidenum">
              <a:rPr lang="en-US" smtClean="0"/>
              <a:pPr>
                <a:defRPr/>
              </a:pPr>
              <a:t>‹#›</a:t>
            </a:fld>
            <a:endParaRPr lang="en-US" dirty="0"/>
          </a:p>
        </p:txBody>
      </p:sp>
      <p:sp>
        <p:nvSpPr>
          <p:cNvPr id="11" name="Footer Placeholder 10"/>
          <p:cNvSpPr>
            <a:spLocks noGrp="1"/>
          </p:cNvSpPr>
          <p:nvPr>
            <p:ph type="ftr" sz="quarter" idx="12"/>
          </p:nvPr>
        </p:nvSpPr>
        <p:spPr/>
        <p:txBody>
          <a:body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A72E5D-A22D-4727-B41D-E14F3699E778}" type="datetimeFigureOut">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71B6B0-2752-49F3-B2B7-CB9DB368AA3D}"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396A30-4160-4D07-8436-0A0500286B39}" type="datetimeFigureOut">
              <a:rPr lang="en-US"/>
              <a:pPr>
                <a:defRPr/>
              </a:pPr>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5235F-3169-4CC4-93C5-732142F8F8DB}"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7E49BB-BAE8-46A6-9DCB-3CF371BFB8AF}" type="datetimeFigureOut">
              <a:rPr lang="en-US"/>
              <a:pPr>
                <a:defRPr/>
              </a:pPr>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5351BBD-197B-490A-A8D2-C853CCC6FE3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ideo" Target="file:///F:\How%20to%20get%20weed%20out%20of%20your%20system%20fast%20%20%20YouTube.mp4" TargetMode="Externa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file:///F:\how%20to%20pass%20a%20drug%20test%5b1%5d.mp4"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ideo" Target="file:///F:\How%20to%20pass%20a%20drug%20test%20the%20right%20way.mp4"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5486400" cy="566738"/>
          </a:xfrm>
        </p:spPr>
        <p:txBody>
          <a:bodyPr/>
          <a:lstStyle/>
          <a:p>
            <a:r>
              <a:rPr lang="en-US" sz="2800" dirty="0" smtClean="0"/>
              <a:t>CVSS Weeding Thru the Issues 2017</a:t>
            </a:r>
            <a:endParaRPr lang="en-US" sz="2800" dirty="0"/>
          </a:p>
        </p:txBody>
      </p:sp>
      <p:pic>
        <p:nvPicPr>
          <p:cNvPr id="2053" name="Picture 5"/>
          <p:cNvPicPr>
            <a:picLocks noChangeAspect="1" noChangeArrowheads="1"/>
          </p:cNvPicPr>
          <p:nvPr/>
        </p:nvPicPr>
        <p:blipFill>
          <a:blip r:embed="rId2" cstate="print"/>
          <a:srcRect/>
          <a:stretch>
            <a:fillRect/>
          </a:stretch>
        </p:blipFill>
        <p:spPr bwMode="auto">
          <a:xfrm>
            <a:off x="762000" y="1295400"/>
            <a:ext cx="7256804" cy="3048000"/>
          </a:xfrm>
          <a:prstGeom prst="rect">
            <a:avLst/>
          </a:prstGeom>
          <a:noFill/>
          <a:ln w="9525">
            <a:noFill/>
            <a:miter lim="800000"/>
            <a:headEnd/>
            <a:tailEnd/>
          </a:ln>
        </p:spPr>
      </p:pic>
      <p:sp>
        <p:nvSpPr>
          <p:cNvPr id="4" name="Rectangle 3"/>
          <p:cNvSpPr/>
          <p:nvPr/>
        </p:nvSpPr>
        <p:spPr>
          <a:xfrm>
            <a:off x="838200" y="4800600"/>
            <a:ext cx="7010400" cy="1200329"/>
          </a:xfrm>
          <a:prstGeom prst="rect">
            <a:avLst/>
          </a:prstGeom>
        </p:spPr>
        <p:txBody>
          <a:bodyPr wrap="square">
            <a:spAutoFit/>
          </a:bodyPr>
          <a:lstStyle/>
          <a:p>
            <a:r>
              <a:rPr lang="en-US" dirty="0" smtClean="0"/>
              <a:t>The materials do not constitute an integrated text or an exhaustive analysis of the law or the subject matter. </a:t>
            </a:r>
            <a:r>
              <a:rPr lang="en-US" dirty="0" smtClean="0"/>
              <a:t>Presented for information proposes only and as a sampling of available Materials &amp; Information. </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7772400" cy="914400"/>
          </a:xfrm>
        </p:spPr>
        <p:txBody>
          <a:bodyPr>
            <a:normAutofit fontScale="90000"/>
          </a:bodyPr>
          <a:lstStyle/>
          <a:p>
            <a:pPr>
              <a:defRPr/>
            </a:pPr>
            <a:r>
              <a:rPr lang="en-US" dirty="0" smtClean="0">
                <a:solidFill>
                  <a:schemeClr val="tx2">
                    <a:satMod val="200000"/>
                  </a:schemeClr>
                </a:solidFill>
              </a:rPr>
              <a:t>The Urine Drug Collection</a:t>
            </a:r>
            <a:br>
              <a:rPr lang="en-US" dirty="0" smtClean="0">
                <a:solidFill>
                  <a:schemeClr val="tx2">
                    <a:satMod val="200000"/>
                  </a:schemeClr>
                </a:solidFill>
              </a:rPr>
            </a:br>
            <a:r>
              <a:rPr lang="en-US" sz="3100" dirty="0" smtClean="0">
                <a:solidFill>
                  <a:schemeClr val="tx2"/>
                </a:solidFill>
              </a:rPr>
              <a:t>§40.31-§40.73 &amp;</a:t>
            </a:r>
            <a:r>
              <a:rPr lang="en-US" sz="2700" dirty="0" smtClean="0">
                <a:solidFill>
                  <a:schemeClr val="tx2"/>
                </a:solidFill>
              </a:rPr>
              <a:t> </a:t>
            </a:r>
            <a:r>
              <a:rPr lang="en-US" sz="3100" dirty="0" smtClean="0">
                <a:solidFill>
                  <a:schemeClr val="tx2"/>
                </a:solidFill>
              </a:rPr>
              <a:t>§40.191- §40.209</a:t>
            </a:r>
            <a:endParaRPr lang="en-US" dirty="0">
              <a:solidFill>
                <a:schemeClr val="tx2">
                  <a:satMod val="200000"/>
                </a:schemeClr>
              </a:solidFill>
            </a:endParaRPr>
          </a:p>
        </p:txBody>
      </p:sp>
      <p:pic>
        <p:nvPicPr>
          <p:cNvPr id="3" name="Picture 2" descr="urinetest.gif"/>
          <p:cNvPicPr>
            <a:picLocks noChangeAspect="1"/>
          </p:cNvPicPr>
          <p:nvPr/>
        </p:nvPicPr>
        <p:blipFill>
          <a:blip r:embed="rId3" cstate="print"/>
          <a:stretch>
            <a:fillRect/>
          </a:stretch>
        </p:blipFill>
        <p:spPr>
          <a:xfrm>
            <a:off x="427953" y="425639"/>
            <a:ext cx="1934247" cy="2927161"/>
          </a:xfrm>
          <a:prstGeom prst="rect">
            <a:avLst/>
          </a:prstGeo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and Integrity</a:t>
            </a:r>
            <a:endParaRPr lang="en-US" dirty="0"/>
          </a:p>
        </p:txBody>
      </p:sp>
      <p:pic>
        <p:nvPicPr>
          <p:cNvPr id="5" name="Picture 4" descr="security1.jpg"/>
          <p:cNvPicPr>
            <a:picLocks noChangeAspect="1"/>
          </p:cNvPicPr>
          <p:nvPr/>
        </p:nvPicPr>
        <p:blipFill>
          <a:blip r:embed="rId2" cstate="print"/>
          <a:stretch>
            <a:fillRect/>
          </a:stretch>
        </p:blipFill>
        <p:spPr>
          <a:xfrm>
            <a:off x="1642701" y="1447800"/>
            <a:ext cx="7210582" cy="4876800"/>
          </a:xfrm>
          <a:prstGeom prst="rect">
            <a:avLst/>
          </a:prstGeom>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and Integrity</a:t>
            </a:r>
            <a:endParaRPr lang="en-US" dirty="0"/>
          </a:p>
        </p:txBody>
      </p:sp>
      <p:pic>
        <p:nvPicPr>
          <p:cNvPr id="5" name="Picture 4" descr="security2.jpg"/>
          <p:cNvPicPr>
            <a:picLocks noChangeAspect="1"/>
          </p:cNvPicPr>
          <p:nvPr/>
        </p:nvPicPr>
        <p:blipFill>
          <a:blip r:embed="rId2" cstate="print"/>
          <a:stretch>
            <a:fillRect/>
          </a:stretch>
        </p:blipFill>
        <p:spPr>
          <a:xfrm>
            <a:off x="1446727" y="1447800"/>
            <a:ext cx="7091966" cy="4495800"/>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Steps</a:t>
            </a:r>
            <a:endParaRPr lang="en-US" dirty="0"/>
          </a:p>
        </p:txBody>
      </p:sp>
      <p:sp>
        <p:nvSpPr>
          <p:cNvPr id="3" name="Content Placeholder 2"/>
          <p:cNvSpPr>
            <a:spLocks noGrp="1"/>
          </p:cNvSpPr>
          <p:nvPr>
            <p:ph idx="1"/>
          </p:nvPr>
        </p:nvSpPr>
        <p:spPr/>
        <p:txBody>
          <a:bodyPr>
            <a:normAutofit/>
          </a:bodyPr>
          <a:lstStyle/>
          <a:p>
            <a:r>
              <a:rPr lang="en-US" dirty="0" smtClean="0"/>
              <a:t>Employee reports for test</a:t>
            </a:r>
          </a:p>
          <a:p>
            <a:r>
              <a:rPr lang="en-US" dirty="0" smtClean="0"/>
              <a:t>Collector verifies identity - photo ID</a:t>
            </a:r>
          </a:p>
          <a:p>
            <a:r>
              <a:rPr lang="en-US" dirty="0" smtClean="0"/>
              <a:t>Collector explains basic collection procedures to employee</a:t>
            </a:r>
          </a:p>
          <a:p>
            <a:pPr lvl="1"/>
            <a:r>
              <a:rPr lang="en-US" dirty="0" smtClean="0"/>
              <a:t>Ex. Backside of CCF (copy 5), posters displayed at site, checklists used by collector</a:t>
            </a:r>
          </a:p>
          <a:p>
            <a:r>
              <a:rPr lang="en-US" dirty="0" smtClean="0"/>
              <a:t>Collector reviews CCF and completes</a:t>
            </a:r>
          </a:p>
        </p:txBody>
      </p:sp>
      <p:pic>
        <p:nvPicPr>
          <p:cNvPr id="5122" name="Picture 2" descr="C:\Documents and Settings\tiffany.ellefson\Local Settings\Temporary Internet Files\Content.IE5\603M5NCP\MC900293142[1].wmf"/>
          <p:cNvPicPr>
            <a:picLocks noChangeAspect="1" noChangeArrowheads="1"/>
          </p:cNvPicPr>
          <p:nvPr/>
        </p:nvPicPr>
        <p:blipFill>
          <a:blip r:embed="rId2" cstate="print"/>
          <a:srcRect/>
          <a:stretch>
            <a:fillRect/>
          </a:stretch>
        </p:blipFill>
        <p:spPr bwMode="auto">
          <a:xfrm>
            <a:off x="6744058" y="381000"/>
            <a:ext cx="1550769" cy="1447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Collection Site</a:t>
            </a:r>
            <a:endParaRPr lang="en-US" dirty="0"/>
          </a:p>
        </p:txBody>
      </p:sp>
      <p:sp>
        <p:nvSpPr>
          <p:cNvPr id="3" name="Content Placeholder 2"/>
          <p:cNvSpPr>
            <a:spLocks noGrp="1"/>
          </p:cNvSpPr>
          <p:nvPr>
            <p:ph idx="1"/>
          </p:nvPr>
        </p:nvSpPr>
        <p:spPr/>
        <p:txBody>
          <a:bodyPr/>
          <a:lstStyle/>
          <a:p>
            <a:r>
              <a:rPr lang="en-US" dirty="0" smtClean="0"/>
              <a:t>Two types: single toilet restroom and multi-stall restroom</a:t>
            </a:r>
          </a:p>
          <a:p>
            <a:r>
              <a:rPr lang="en-US" dirty="0" smtClean="0"/>
              <a:t>Site must have:</a:t>
            </a:r>
          </a:p>
          <a:p>
            <a:pPr lvl="1"/>
            <a:r>
              <a:rPr lang="en-US" dirty="0" smtClean="0"/>
              <a:t>Restroom or stall with toilet</a:t>
            </a:r>
          </a:p>
          <a:p>
            <a:pPr lvl="1"/>
            <a:r>
              <a:rPr lang="en-US" dirty="0" smtClean="0"/>
              <a:t>Source of water to wash hands </a:t>
            </a:r>
          </a:p>
          <a:p>
            <a:pPr lvl="1"/>
            <a:r>
              <a:rPr lang="en-US" dirty="0" smtClean="0"/>
              <a:t>Suitable clean surface for area to complete paperwork and collection steps</a:t>
            </a:r>
          </a:p>
          <a:p>
            <a:r>
              <a:rPr lang="en-US" dirty="0" smtClean="0"/>
              <a:t>Collector must secure water sources and other possible adulterants</a:t>
            </a:r>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to employee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Collector must inspect the restroom before (&amp; after) every specimen collection</a:t>
            </a:r>
          </a:p>
          <a:p>
            <a:r>
              <a:rPr lang="en-US" dirty="0" smtClean="0"/>
              <a:t>The collector gives a collection kit to the employee or the employee is allowed to select a kit</a:t>
            </a:r>
          </a:p>
          <a:p>
            <a:r>
              <a:rPr lang="en-US" dirty="0" smtClean="0"/>
              <a:t>Collection kit is opened in the presence of both collector and employee</a:t>
            </a:r>
          </a:p>
          <a:p>
            <a:r>
              <a:rPr lang="en-US" dirty="0" smtClean="0"/>
              <a:t>Collector directs the employee to go into restroom, provide a specimen of at least 45 mL, do not flush the toilet and return the specimen to the collector as soon as possible</a:t>
            </a:r>
            <a:endParaRPr lang="en-US"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Pre-collection steps</a:t>
            </a:r>
            <a:endParaRPr lang="en-US" dirty="0"/>
          </a:p>
        </p:txBody>
      </p:sp>
      <p:sp>
        <p:nvSpPr>
          <p:cNvPr id="3" name="Content Placeholder 2"/>
          <p:cNvSpPr>
            <a:spLocks noGrp="1"/>
          </p:cNvSpPr>
          <p:nvPr>
            <p:ph idx="1"/>
          </p:nvPr>
        </p:nvSpPr>
        <p:spPr>
          <a:xfrm>
            <a:off x="1435608" y="1371600"/>
            <a:ext cx="5574792" cy="4876800"/>
          </a:xfrm>
        </p:spPr>
        <p:txBody>
          <a:bodyPr>
            <a:normAutofit/>
          </a:bodyPr>
          <a:lstStyle/>
          <a:p>
            <a:r>
              <a:rPr lang="en-US" dirty="0" smtClean="0"/>
              <a:t>Collector directs the employee to remove unnecessary outer garments</a:t>
            </a:r>
          </a:p>
          <a:p>
            <a:pPr marL="396875" indent="-282575">
              <a:tabLst>
                <a:tab pos="5486400" algn="l"/>
                <a:tab pos="6400800" algn="l"/>
                <a:tab pos="7315200" algn="l"/>
              </a:tabLst>
            </a:pPr>
            <a:r>
              <a:rPr lang="en-US" dirty="0" smtClean="0"/>
              <a:t>Collector directs the employee to empty pockets and display items</a:t>
            </a:r>
          </a:p>
          <a:p>
            <a:pPr marL="403225" indent="-282575"/>
            <a:r>
              <a:rPr lang="en-US" dirty="0" smtClean="0"/>
              <a:t>Collector directs the employee to wash and dry their hands</a:t>
            </a:r>
          </a:p>
          <a:p>
            <a:endParaRPr lang="en-US" dirty="0"/>
          </a:p>
        </p:txBody>
      </p:sp>
      <p:pic>
        <p:nvPicPr>
          <p:cNvPr id="5" name="Picture 10" descr="MPj04071210000[1]"/>
          <p:cNvPicPr>
            <a:picLocks noChangeAspect="1" noChangeArrowheads="1"/>
          </p:cNvPicPr>
          <p:nvPr/>
        </p:nvPicPr>
        <p:blipFill>
          <a:blip r:embed="rId2" cstate="print"/>
          <a:srcRect/>
          <a:stretch>
            <a:fillRect/>
          </a:stretch>
        </p:blipFill>
        <p:spPr bwMode="auto">
          <a:xfrm>
            <a:off x="7162800" y="3200400"/>
            <a:ext cx="1322388" cy="1981200"/>
          </a:xfrm>
          <a:prstGeom prst="rect">
            <a:avLst/>
          </a:prstGeom>
          <a:noFill/>
          <a:ln w="9525">
            <a:noFill/>
            <a:miter lim="800000"/>
            <a:headEnd/>
            <a:tailEnd/>
          </a:ln>
        </p:spPr>
      </p:pic>
      <p:pic>
        <p:nvPicPr>
          <p:cNvPr id="4" name="Picture 8" descr="MPj02899310000[1]"/>
          <p:cNvPicPr>
            <a:picLocks noChangeAspect="1" noChangeArrowheads="1"/>
          </p:cNvPicPr>
          <p:nvPr/>
        </p:nvPicPr>
        <p:blipFill>
          <a:blip r:embed="rId3" cstate="print"/>
          <a:srcRect/>
          <a:stretch>
            <a:fillRect/>
          </a:stretch>
        </p:blipFill>
        <p:spPr bwMode="auto">
          <a:xfrm>
            <a:off x="6096000" y="457200"/>
            <a:ext cx="2667000" cy="179189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collection steps</a:t>
            </a:r>
            <a:endParaRPr lang="en-US" dirty="0"/>
          </a:p>
        </p:txBody>
      </p:sp>
      <p:sp>
        <p:nvSpPr>
          <p:cNvPr id="3" name="Content Placeholder 2"/>
          <p:cNvSpPr>
            <a:spLocks noGrp="1"/>
          </p:cNvSpPr>
          <p:nvPr>
            <p:ph idx="1"/>
          </p:nvPr>
        </p:nvSpPr>
        <p:spPr/>
        <p:txBody>
          <a:bodyPr/>
          <a:lstStyle/>
          <a:p>
            <a:r>
              <a:rPr lang="en-US" dirty="0" smtClean="0"/>
              <a:t>Collector accepts specimen from employee</a:t>
            </a:r>
          </a:p>
          <a:p>
            <a:r>
              <a:rPr lang="en-US" dirty="0" smtClean="0"/>
              <a:t>Collector must check the following:</a:t>
            </a:r>
          </a:p>
          <a:p>
            <a:pPr lvl="1"/>
            <a:r>
              <a:rPr lang="en-US" dirty="0" smtClean="0"/>
              <a:t>Temperature of specimen – within 4 minutes</a:t>
            </a:r>
          </a:p>
          <a:p>
            <a:pPr lvl="1"/>
            <a:r>
              <a:rPr lang="en-US" dirty="0" smtClean="0"/>
              <a:t>Specimen volume – 45 mL</a:t>
            </a:r>
          </a:p>
          <a:p>
            <a:pPr lvl="1"/>
            <a:r>
              <a:rPr lang="en-US" dirty="0" smtClean="0"/>
              <a:t>Signs of adulteration/substitution</a:t>
            </a:r>
          </a:p>
          <a:p>
            <a:r>
              <a:rPr lang="en-US" dirty="0" smtClean="0"/>
              <a:t>Collector completes Step 2 of CCF</a:t>
            </a:r>
            <a:endParaRPr lang="en-US" dirty="0"/>
          </a:p>
        </p:txBody>
      </p:sp>
      <p:pic>
        <p:nvPicPr>
          <p:cNvPr id="4098" name="Picture 2" descr="C:\Documents and Settings\tiffany.ellefson\Local Settings\Temporary Internet Files\Content.IE5\2ASNT8KB\MC900413624[1].wmf"/>
          <p:cNvPicPr>
            <a:picLocks noChangeAspect="1" noChangeArrowheads="1"/>
          </p:cNvPicPr>
          <p:nvPr/>
        </p:nvPicPr>
        <p:blipFill>
          <a:blip r:embed="rId2" cstate="print"/>
          <a:srcRect/>
          <a:stretch>
            <a:fillRect/>
          </a:stretch>
        </p:blipFill>
        <p:spPr bwMode="auto">
          <a:xfrm>
            <a:off x="7620000" y="5105400"/>
            <a:ext cx="867474" cy="1304352"/>
          </a:xfrm>
          <a:prstGeom prst="rect">
            <a:avLst/>
          </a:prstGeom>
          <a:noFill/>
        </p:spPr>
      </p:pic>
      <p:pic>
        <p:nvPicPr>
          <p:cNvPr id="4099" name="Picture 3" descr="C:\Documents and Settings\tiffany.ellefson\Local Settings\Temporary Internet Files\Content.IE5\603M5NCP\MC900340808[1].wmf"/>
          <p:cNvPicPr>
            <a:picLocks noChangeAspect="1" noChangeArrowheads="1"/>
          </p:cNvPicPr>
          <p:nvPr/>
        </p:nvPicPr>
        <p:blipFill>
          <a:blip r:embed="rId3" cstate="print"/>
          <a:srcRect/>
          <a:stretch>
            <a:fillRect/>
          </a:stretch>
        </p:blipFill>
        <p:spPr bwMode="auto">
          <a:xfrm>
            <a:off x="7696200" y="1676400"/>
            <a:ext cx="1066800" cy="1066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Accepting/securing specimen</a:t>
            </a:r>
            <a:endParaRPr lang="en-US" dirty="0"/>
          </a:p>
        </p:txBody>
      </p:sp>
      <p:sp>
        <p:nvSpPr>
          <p:cNvPr id="3" name="Content Placeholder 2"/>
          <p:cNvSpPr>
            <a:spLocks noGrp="1"/>
          </p:cNvSpPr>
          <p:nvPr>
            <p:ph idx="1"/>
          </p:nvPr>
        </p:nvSpPr>
        <p:spPr/>
        <p:txBody>
          <a:bodyPr>
            <a:normAutofit/>
          </a:bodyPr>
          <a:lstStyle/>
          <a:p>
            <a:r>
              <a:rPr lang="en-US" dirty="0" smtClean="0"/>
              <a:t>Collector will open specimen bottles</a:t>
            </a:r>
          </a:p>
          <a:p>
            <a:r>
              <a:rPr lang="en-US" dirty="0" smtClean="0"/>
              <a:t>Collector will pour 30 mL into one specimen bottle (primary/A) then at least 15 mL into other specimen bottle (split/B)</a:t>
            </a:r>
          </a:p>
        </p:txBody>
      </p:sp>
      <p:pic>
        <p:nvPicPr>
          <p:cNvPr id="4" name="Picture 4" descr="16"/>
          <p:cNvPicPr>
            <a:picLocks noChangeAspect="1" noChangeArrowheads="1"/>
          </p:cNvPicPr>
          <p:nvPr/>
        </p:nvPicPr>
        <p:blipFill>
          <a:blip r:embed="rId2" cstate="print"/>
          <a:srcRect/>
          <a:stretch>
            <a:fillRect/>
          </a:stretch>
        </p:blipFill>
        <p:spPr bwMode="auto">
          <a:xfrm>
            <a:off x="4038600" y="3886200"/>
            <a:ext cx="4343400" cy="24177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A0A8590-7E9A-419B-9854-74F00A822233}" type="slidenum">
              <a:rPr lang="en-US"/>
              <a:pPr/>
              <a:t>19</a:t>
            </a:fld>
            <a:endParaRPr lang="en-US"/>
          </a:p>
        </p:txBody>
      </p:sp>
      <p:sp>
        <p:nvSpPr>
          <p:cNvPr id="204802" name="Rectangle 2050"/>
          <p:cNvSpPr>
            <a:spLocks noGrp="1" noChangeArrowheads="1"/>
          </p:cNvSpPr>
          <p:nvPr>
            <p:ph type="title"/>
          </p:nvPr>
        </p:nvSpPr>
        <p:spPr>
          <a:xfrm>
            <a:off x="1150938" y="212725"/>
            <a:ext cx="7793037" cy="1463675"/>
          </a:xfrm>
        </p:spPr>
        <p:txBody>
          <a:bodyPr/>
          <a:lstStyle/>
          <a:p>
            <a:r>
              <a:rPr lang="en-US" sz="4800"/>
              <a:t>Routine Collections</a:t>
            </a:r>
            <a:br>
              <a:rPr lang="en-US" sz="4800"/>
            </a:br>
            <a:r>
              <a:rPr lang="en-US" sz="4000"/>
              <a:t>Specimen preparation</a:t>
            </a:r>
          </a:p>
        </p:txBody>
      </p:sp>
      <p:sp>
        <p:nvSpPr>
          <p:cNvPr id="204803" name="Rectangle 2051"/>
          <p:cNvSpPr>
            <a:spLocks noGrp="1" noChangeArrowheads="1"/>
          </p:cNvSpPr>
          <p:nvPr>
            <p:ph type="body" idx="1"/>
          </p:nvPr>
        </p:nvSpPr>
        <p:spPr/>
        <p:txBody>
          <a:bodyPr/>
          <a:lstStyle/>
          <a:p>
            <a:pPr>
              <a:lnSpc>
                <a:spcPct val="80000"/>
              </a:lnSpc>
            </a:pPr>
            <a:r>
              <a:rPr lang="en-US" sz="2800"/>
              <a:t>Complete Step 2 of CCF </a:t>
            </a:r>
          </a:p>
          <a:p>
            <a:pPr>
              <a:lnSpc>
                <a:spcPct val="80000"/>
              </a:lnSpc>
            </a:pPr>
            <a:r>
              <a:rPr lang="en-US" sz="2800"/>
              <a:t>The collector pours the urine into the transport bottles</a:t>
            </a:r>
          </a:p>
          <a:p>
            <a:pPr lvl="1">
              <a:lnSpc>
                <a:spcPct val="80000"/>
              </a:lnSpc>
            </a:pPr>
            <a:r>
              <a:rPr lang="en-US" sz="2400"/>
              <a:t>Seal “A” on the </a:t>
            </a:r>
            <a:r>
              <a:rPr lang="en-US" sz="2400" u="sng"/>
              <a:t>primary</a:t>
            </a:r>
            <a:r>
              <a:rPr lang="en-US" sz="2400"/>
              <a:t> bottle with at least </a:t>
            </a:r>
            <a:r>
              <a:rPr lang="en-US" sz="2400" u="sng"/>
              <a:t>30</a:t>
            </a:r>
            <a:r>
              <a:rPr lang="en-US" sz="2400"/>
              <a:t> ml of urine</a:t>
            </a:r>
          </a:p>
          <a:p>
            <a:pPr lvl="1">
              <a:lnSpc>
                <a:spcPct val="80000"/>
              </a:lnSpc>
            </a:pPr>
            <a:r>
              <a:rPr lang="en-US" sz="2400"/>
              <a:t>Seal “B” on the bottle with at least </a:t>
            </a:r>
            <a:r>
              <a:rPr lang="en-US" sz="2400" u="sng"/>
              <a:t>15</a:t>
            </a:r>
            <a:r>
              <a:rPr lang="en-US" sz="2400"/>
              <a:t> ml of urine</a:t>
            </a:r>
          </a:p>
          <a:p>
            <a:pPr>
              <a:lnSpc>
                <a:spcPct val="80000"/>
              </a:lnSpc>
            </a:pPr>
            <a:r>
              <a:rPr lang="en-US" sz="2800"/>
              <a:t>Complete Step 3 of CCF</a:t>
            </a:r>
          </a:p>
          <a:p>
            <a:pPr lvl="1">
              <a:lnSpc>
                <a:spcPct val="80000"/>
              </a:lnSpc>
            </a:pPr>
            <a:r>
              <a:rPr lang="en-US" sz="2400"/>
              <a:t>Collector attaches labels</a:t>
            </a:r>
          </a:p>
          <a:p>
            <a:pPr lvl="1">
              <a:lnSpc>
                <a:spcPct val="80000"/>
              </a:lnSpc>
            </a:pPr>
            <a:r>
              <a:rPr lang="en-US" sz="2400"/>
              <a:t>Collector </a:t>
            </a:r>
            <a:r>
              <a:rPr lang="en-US" sz="2400" u="sng"/>
              <a:t>dates</a:t>
            </a:r>
            <a:r>
              <a:rPr lang="en-US" sz="2400"/>
              <a:t> labels</a:t>
            </a:r>
          </a:p>
          <a:p>
            <a:pPr lvl="1">
              <a:lnSpc>
                <a:spcPct val="80000"/>
              </a:lnSpc>
            </a:pPr>
            <a:r>
              <a:rPr lang="en-US" sz="2400"/>
              <a:t>Donor i</a:t>
            </a:r>
            <a:r>
              <a:rPr lang="en-US" sz="2400" u="sng"/>
              <a:t>nitials</a:t>
            </a:r>
            <a:r>
              <a:rPr lang="en-US" sz="2400"/>
              <a:t> labels</a:t>
            </a:r>
          </a:p>
          <a:p>
            <a:pPr lvl="1">
              <a:lnSpc>
                <a:spcPct val="80000"/>
              </a:lnSpc>
              <a:buFont typeface="Wingdings" pitchFamily="2" charset="2"/>
              <a:buNone/>
            </a:pPr>
            <a:endParaRPr lang="en-US" sz="240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34200" cy="990600"/>
          </a:xfrm>
        </p:spPr>
        <p:txBody>
          <a:bodyPr>
            <a:normAutofit/>
          </a:bodyPr>
          <a:lstStyle/>
          <a:p>
            <a:r>
              <a:rPr lang="en-US" sz="2400" dirty="0"/>
              <a:t>I. Frank Huljev</a:t>
            </a:r>
            <a:r>
              <a:rPr lang="en-US" sz="2400" dirty="0" smtClean="0"/>
              <a:t/>
            </a:r>
            <a:br>
              <a:rPr lang="en-US" sz="2400" dirty="0" smtClean="0"/>
            </a:br>
            <a:r>
              <a:rPr lang="en-US" sz="2400" b="0" dirty="0"/>
              <a:t>Administrative Director, Palm Medical Group Inc</a:t>
            </a:r>
            <a:r>
              <a:rPr lang="en-US" b="0" dirty="0"/>
              <a:t>.</a:t>
            </a:r>
            <a:endParaRPr lang="en-US" dirty="0"/>
          </a:p>
        </p:txBody>
      </p:sp>
      <p:sp>
        <p:nvSpPr>
          <p:cNvPr id="4" name="Text Placeholder 3"/>
          <p:cNvSpPr>
            <a:spLocks noGrp="1"/>
          </p:cNvSpPr>
          <p:nvPr>
            <p:ph type="body" sz="half" idx="2"/>
          </p:nvPr>
        </p:nvSpPr>
        <p:spPr>
          <a:xfrm>
            <a:off x="990600" y="2057400"/>
            <a:ext cx="7162800" cy="3581400"/>
          </a:xfrm>
        </p:spPr>
        <p:txBody>
          <a:bodyPr>
            <a:noAutofit/>
          </a:bodyPr>
          <a:lstStyle/>
          <a:p>
            <a:r>
              <a:rPr lang="en-US" sz="2400" b="1" dirty="0">
                <a:solidFill>
                  <a:schemeClr val="bg2">
                    <a:lumMod val="20000"/>
                    <a:lumOff val="80000"/>
                  </a:schemeClr>
                </a:solidFill>
              </a:rPr>
              <a:t>Doctor of Chiropractic Since 1992</a:t>
            </a:r>
            <a:r>
              <a:rPr lang="en-US" sz="2400" b="1" dirty="0" smtClean="0">
                <a:solidFill>
                  <a:schemeClr val="bg2">
                    <a:lumMod val="20000"/>
                    <a:lumOff val="80000"/>
                  </a:schemeClr>
                </a:solidFill>
              </a:rPr>
              <a:t/>
            </a:r>
            <a:br>
              <a:rPr lang="en-US" sz="2400" b="1" dirty="0" smtClean="0">
                <a:solidFill>
                  <a:schemeClr val="bg2">
                    <a:lumMod val="20000"/>
                    <a:lumOff val="80000"/>
                  </a:schemeClr>
                </a:solidFill>
              </a:rPr>
            </a:br>
            <a:r>
              <a:rPr lang="en-US" sz="2400" b="1" dirty="0" smtClean="0">
                <a:solidFill>
                  <a:schemeClr val="bg2">
                    <a:lumMod val="20000"/>
                    <a:lumOff val="80000"/>
                  </a:schemeClr>
                </a:solidFill>
              </a:rPr>
              <a:t>Qualified </a:t>
            </a:r>
            <a:r>
              <a:rPr lang="en-US" sz="2400" b="1" dirty="0">
                <a:solidFill>
                  <a:schemeClr val="bg2">
                    <a:lumMod val="20000"/>
                    <a:lumOff val="80000"/>
                  </a:schemeClr>
                </a:solidFill>
              </a:rPr>
              <a:t>Medical Examiner Since 1993</a:t>
            </a:r>
            <a:r>
              <a:rPr lang="en-US" sz="2400" b="1" dirty="0" smtClean="0">
                <a:solidFill>
                  <a:schemeClr val="bg2">
                    <a:lumMod val="20000"/>
                    <a:lumOff val="80000"/>
                  </a:schemeClr>
                </a:solidFill>
              </a:rPr>
              <a:t/>
            </a:r>
            <a:br>
              <a:rPr lang="en-US" sz="2400" b="1" dirty="0" smtClean="0">
                <a:solidFill>
                  <a:schemeClr val="bg2">
                    <a:lumMod val="20000"/>
                    <a:lumOff val="80000"/>
                  </a:schemeClr>
                </a:solidFill>
              </a:rPr>
            </a:br>
            <a:r>
              <a:rPr lang="en-US" sz="2400" b="1" dirty="0" smtClean="0">
                <a:solidFill>
                  <a:schemeClr val="bg2">
                    <a:lumMod val="20000"/>
                    <a:lumOff val="80000"/>
                  </a:schemeClr>
                </a:solidFill>
              </a:rPr>
              <a:t>Industrial </a:t>
            </a:r>
            <a:r>
              <a:rPr lang="en-US" sz="2400" b="1" dirty="0">
                <a:solidFill>
                  <a:schemeClr val="bg2">
                    <a:lumMod val="20000"/>
                    <a:lumOff val="80000"/>
                  </a:schemeClr>
                </a:solidFill>
              </a:rPr>
              <a:t>Disability Evaluator, CCA 1992</a:t>
            </a:r>
            <a:r>
              <a:rPr lang="en-US" sz="2400" b="1" dirty="0" smtClean="0">
                <a:solidFill>
                  <a:schemeClr val="bg2">
                    <a:lumMod val="20000"/>
                    <a:lumOff val="80000"/>
                  </a:schemeClr>
                </a:solidFill>
              </a:rPr>
              <a:t/>
            </a:r>
            <a:br>
              <a:rPr lang="en-US" sz="2400" b="1" dirty="0" smtClean="0">
                <a:solidFill>
                  <a:schemeClr val="bg2">
                    <a:lumMod val="20000"/>
                    <a:lumOff val="80000"/>
                  </a:schemeClr>
                </a:solidFill>
              </a:rPr>
            </a:br>
            <a:r>
              <a:rPr lang="en-US" sz="2400" b="1" dirty="0" smtClean="0">
                <a:solidFill>
                  <a:schemeClr val="bg2">
                    <a:lumMod val="20000"/>
                    <a:lumOff val="80000"/>
                  </a:schemeClr>
                </a:solidFill>
              </a:rPr>
              <a:t>Certified </a:t>
            </a:r>
            <a:r>
              <a:rPr lang="en-US" sz="2400" b="1" dirty="0">
                <a:solidFill>
                  <a:schemeClr val="bg2">
                    <a:lumMod val="20000"/>
                    <a:lumOff val="80000"/>
                  </a:schemeClr>
                </a:solidFill>
              </a:rPr>
              <a:t>Functional Capacity Evaluator</a:t>
            </a:r>
            <a:r>
              <a:rPr lang="en-US" sz="2400" b="1" dirty="0" smtClean="0">
                <a:solidFill>
                  <a:schemeClr val="bg2">
                    <a:lumMod val="20000"/>
                    <a:lumOff val="80000"/>
                  </a:schemeClr>
                </a:solidFill>
              </a:rPr>
              <a:t/>
            </a:r>
            <a:br>
              <a:rPr lang="en-US" sz="2400" b="1" dirty="0" smtClean="0">
                <a:solidFill>
                  <a:schemeClr val="bg2">
                    <a:lumMod val="20000"/>
                    <a:lumOff val="80000"/>
                  </a:schemeClr>
                </a:solidFill>
              </a:rPr>
            </a:br>
            <a:r>
              <a:rPr lang="en-US" sz="2400" b="1" dirty="0" smtClean="0">
                <a:solidFill>
                  <a:schemeClr val="bg2">
                    <a:lumMod val="20000"/>
                    <a:lumOff val="80000"/>
                  </a:schemeClr>
                </a:solidFill>
              </a:rPr>
              <a:t>National </a:t>
            </a:r>
            <a:r>
              <a:rPr lang="en-US" sz="2400" b="1" dirty="0">
                <a:solidFill>
                  <a:schemeClr val="bg2">
                    <a:lumMod val="20000"/>
                    <a:lumOff val="80000"/>
                  </a:schemeClr>
                </a:solidFill>
              </a:rPr>
              <a:t>Registry of Certified Medical Examiners (NRCME)</a:t>
            </a:r>
            <a:r>
              <a:rPr lang="en-US" sz="2400" b="1" dirty="0" smtClean="0">
                <a:solidFill>
                  <a:schemeClr val="bg2">
                    <a:lumMod val="20000"/>
                    <a:lumOff val="80000"/>
                  </a:schemeClr>
                </a:solidFill>
              </a:rPr>
              <a:t/>
            </a:r>
            <a:br>
              <a:rPr lang="en-US" sz="2400" b="1" dirty="0" smtClean="0">
                <a:solidFill>
                  <a:schemeClr val="bg2">
                    <a:lumMod val="20000"/>
                    <a:lumOff val="80000"/>
                  </a:schemeClr>
                </a:solidFill>
              </a:rPr>
            </a:br>
            <a:r>
              <a:rPr lang="en-US" sz="2400" b="1" dirty="0" smtClean="0">
                <a:solidFill>
                  <a:schemeClr val="bg2">
                    <a:lumMod val="20000"/>
                    <a:lumOff val="80000"/>
                  </a:schemeClr>
                </a:solidFill>
              </a:rPr>
              <a:t>Breath </a:t>
            </a:r>
            <a:r>
              <a:rPr lang="en-US" sz="2400" b="1" dirty="0">
                <a:solidFill>
                  <a:schemeClr val="bg2">
                    <a:lumMod val="20000"/>
                    <a:lumOff val="80000"/>
                  </a:schemeClr>
                </a:solidFill>
              </a:rPr>
              <a:t>Alcohol Trainer (BAT)</a:t>
            </a:r>
            <a:r>
              <a:rPr lang="en-US" sz="2400" b="1" dirty="0" smtClean="0">
                <a:solidFill>
                  <a:schemeClr val="bg2">
                    <a:lumMod val="20000"/>
                    <a:lumOff val="80000"/>
                  </a:schemeClr>
                </a:solidFill>
              </a:rPr>
              <a:t/>
            </a:r>
            <a:br>
              <a:rPr lang="en-US" sz="2400" b="1" dirty="0" smtClean="0">
                <a:solidFill>
                  <a:schemeClr val="bg2">
                    <a:lumMod val="20000"/>
                    <a:lumOff val="80000"/>
                  </a:schemeClr>
                </a:solidFill>
              </a:rPr>
            </a:br>
            <a:r>
              <a:rPr lang="en-US" sz="2400" b="1" dirty="0" smtClean="0">
                <a:solidFill>
                  <a:schemeClr val="bg2">
                    <a:lumMod val="20000"/>
                    <a:lumOff val="80000"/>
                  </a:schemeClr>
                </a:solidFill>
              </a:rPr>
              <a:t>NIDA </a:t>
            </a:r>
            <a:r>
              <a:rPr lang="en-US" sz="2400" b="1" dirty="0">
                <a:solidFill>
                  <a:schemeClr val="bg2">
                    <a:lumMod val="20000"/>
                    <a:lumOff val="80000"/>
                  </a:schemeClr>
                </a:solidFill>
              </a:rPr>
              <a:t>Drug Collection Instructor</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6C464F-67E1-470E-81E4-33CCB9C428AE}" type="slidenum">
              <a:rPr lang="en-US"/>
              <a:pPr/>
              <a:t>20</a:t>
            </a:fld>
            <a:endParaRPr lang="en-US"/>
          </a:p>
        </p:txBody>
      </p:sp>
      <p:sp>
        <p:nvSpPr>
          <p:cNvPr id="119812" name="Rectangle 4"/>
          <p:cNvSpPr>
            <a:spLocks noGrp="1" noChangeArrowheads="1"/>
          </p:cNvSpPr>
          <p:nvPr>
            <p:ph type="title"/>
          </p:nvPr>
        </p:nvSpPr>
        <p:spPr>
          <a:xfrm>
            <a:off x="1150938" y="896938"/>
            <a:ext cx="7793037" cy="779462"/>
          </a:xfrm>
        </p:spPr>
        <p:txBody>
          <a:bodyPr/>
          <a:lstStyle/>
          <a:p>
            <a:r>
              <a:rPr lang="en-US" sz="4000"/>
              <a:t>Federal Custody &amp; Control Form</a:t>
            </a:r>
            <a:endParaRPr lang="en-US" sz="4000">
              <a:sym typeface="Wingdings 2" pitchFamily="18" charset="2"/>
            </a:endParaRPr>
          </a:p>
        </p:txBody>
      </p:sp>
      <p:sp>
        <p:nvSpPr>
          <p:cNvPr id="119813" name="Rectangle 5"/>
          <p:cNvSpPr>
            <a:spLocks noGrp="1" noChangeArrowheads="1"/>
          </p:cNvSpPr>
          <p:nvPr>
            <p:ph type="body" idx="1"/>
          </p:nvPr>
        </p:nvSpPr>
        <p:spPr/>
        <p:txBody>
          <a:bodyPr/>
          <a:lstStyle/>
          <a:p>
            <a:endParaRPr lang="en-US"/>
          </a:p>
          <a:p>
            <a:endParaRPr lang="en-US"/>
          </a:p>
          <a:p>
            <a:endParaRPr lang="en-US"/>
          </a:p>
        </p:txBody>
      </p:sp>
      <p:sp>
        <p:nvSpPr>
          <p:cNvPr id="119814" name="Rectangle 6"/>
          <p:cNvSpPr>
            <a:spLocks noChangeArrowheads="1"/>
          </p:cNvSpPr>
          <p:nvPr/>
        </p:nvSpPr>
        <p:spPr bwMode="auto">
          <a:xfrm>
            <a:off x="1033463" y="2057400"/>
            <a:ext cx="8110537" cy="4191000"/>
          </a:xfrm>
          <a:prstGeom prst="rect">
            <a:avLst/>
          </a:prstGeom>
          <a:noFill/>
          <a:ln w="9525">
            <a:noFill/>
            <a:miter lim="800000"/>
            <a:headEnd/>
            <a:tailEnd/>
          </a:ln>
          <a:effectLst/>
        </p:spPr>
        <p:txBody>
          <a:bodyPr/>
          <a:lstStyle/>
          <a:p>
            <a:pPr marL="342900" indent="-342900"/>
            <a:r>
              <a:rPr lang="en-US"/>
              <a:t>The CCF must be a five-part carbonless manifold form:</a:t>
            </a:r>
          </a:p>
          <a:p>
            <a:pPr marL="1143000" lvl="2" indent="-228600">
              <a:buClr>
                <a:schemeClr val="hlink"/>
              </a:buClr>
              <a:buSzPct val="50000"/>
            </a:pPr>
            <a:r>
              <a:rPr lang="en-US" sz="2400"/>
              <a:t>Copy 1 – Laboratory</a:t>
            </a:r>
          </a:p>
          <a:p>
            <a:pPr marL="1143000" lvl="2" indent="-228600">
              <a:buClr>
                <a:schemeClr val="hlink"/>
              </a:buClr>
              <a:buSzPct val="50000"/>
            </a:pPr>
            <a:r>
              <a:rPr lang="en-US" sz="2400"/>
              <a:t>Copy 2 – Medical Review Officer (MRO)</a:t>
            </a:r>
          </a:p>
          <a:p>
            <a:pPr marL="1143000" lvl="2" indent="-228600">
              <a:buClr>
                <a:schemeClr val="hlink"/>
              </a:buClr>
              <a:buSzPct val="50000"/>
            </a:pPr>
            <a:r>
              <a:rPr lang="en-US" sz="2400"/>
              <a:t>Copy 3 – Collector</a:t>
            </a:r>
          </a:p>
          <a:p>
            <a:pPr marL="1143000" lvl="2" indent="-228600">
              <a:buClr>
                <a:schemeClr val="hlink"/>
              </a:buClr>
              <a:buSzPct val="50000"/>
            </a:pPr>
            <a:r>
              <a:rPr lang="en-US" sz="2400"/>
              <a:t>Copy 4 – Employer (DER)</a:t>
            </a:r>
          </a:p>
          <a:p>
            <a:pPr marL="1143000" lvl="2" indent="-228600">
              <a:buClr>
                <a:schemeClr val="hlink"/>
              </a:buClr>
              <a:buSzPct val="50000"/>
            </a:pPr>
            <a:r>
              <a:rPr lang="en-US" sz="2400"/>
              <a:t>Copy 5 – Donor</a:t>
            </a:r>
          </a:p>
          <a:p>
            <a:pPr marL="1143000" lvl="2" indent="-228600">
              <a:buClr>
                <a:schemeClr val="hlink"/>
              </a:buClr>
              <a:buSzPct val="50000"/>
            </a:pPr>
            <a:endParaRPr lang="en-US" sz="2400"/>
          </a:p>
          <a:p>
            <a:pPr marL="1143000" lvl="2" indent="-228600">
              <a:buClr>
                <a:schemeClr val="hlink"/>
              </a:buClr>
              <a:buSzPct val="50000"/>
              <a:buFont typeface="Wingdings" pitchFamily="2" charset="2"/>
              <a:buNone/>
            </a:pPr>
            <a:r>
              <a:rPr lang="en-US" sz="2400">
                <a:solidFill>
                  <a:schemeClr val="hlink"/>
                </a:solidFill>
                <a:sym typeface="Wingdings" pitchFamily="2" charset="2"/>
              </a:rPr>
              <a:t>  </a:t>
            </a:r>
            <a:r>
              <a:rPr lang="en-US" sz="2400" b="1">
                <a:solidFill>
                  <a:schemeClr val="hlink"/>
                </a:solidFill>
                <a:sym typeface="Wingdings" pitchFamily="2" charset="2"/>
              </a:rPr>
              <a:t>DISTRIBUTE APPROPRIATELY</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723E5C1-031A-4631-913F-FA49C31B9D1B}" type="slidenum">
              <a:rPr lang="en-US"/>
              <a:pPr/>
              <a:t>21</a:t>
            </a:fld>
            <a:endParaRPr lang="en-US"/>
          </a:p>
        </p:txBody>
      </p:sp>
      <p:sp>
        <p:nvSpPr>
          <p:cNvPr id="199682" name="Rectangle 2"/>
          <p:cNvSpPr>
            <a:spLocks noGrp="1" noChangeArrowheads="1"/>
          </p:cNvSpPr>
          <p:nvPr>
            <p:ph type="title"/>
          </p:nvPr>
        </p:nvSpPr>
        <p:spPr>
          <a:xfrm>
            <a:off x="1150938" y="336550"/>
            <a:ext cx="7793037" cy="1339850"/>
          </a:xfrm>
        </p:spPr>
        <p:txBody>
          <a:bodyPr/>
          <a:lstStyle/>
          <a:p>
            <a:endParaRPr lang="en-US" sz="3600" dirty="0"/>
          </a:p>
        </p:txBody>
      </p:sp>
      <p:sp>
        <p:nvSpPr>
          <p:cNvPr id="199683" name="Rectangle 3"/>
          <p:cNvSpPr>
            <a:spLocks noGrp="1" noChangeArrowheads="1"/>
          </p:cNvSpPr>
          <p:nvPr>
            <p:ph type="body" idx="1"/>
          </p:nvPr>
        </p:nvSpPr>
        <p:spPr>
          <a:xfrm>
            <a:off x="457200" y="990600"/>
            <a:ext cx="8229600" cy="4525963"/>
          </a:xfrm>
        </p:spPr>
        <p:txBody>
          <a:bodyPr/>
          <a:lstStyle/>
          <a:p>
            <a:r>
              <a:rPr lang="en-US" b="1" dirty="0"/>
              <a:t>SHY BLADDER continued…</a:t>
            </a:r>
          </a:p>
          <a:p>
            <a:pPr>
              <a:buFont typeface="Wingdings" pitchFamily="2" charset="2"/>
              <a:buNone/>
            </a:pPr>
            <a:endParaRPr lang="en-US" b="1" dirty="0"/>
          </a:p>
          <a:p>
            <a:pPr lvl="1"/>
            <a:r>
              <a:rPr lang="en-US" dirty="0"/>
              <a:t>Start water log/notations in “Remarks”	</a:t>
            </a:r>
          </a:p>
          <a:p>
            <a:pPr lvl="1"/>
            <a:r>
              <a:rPr lang="en-US" dirty="0"/>
              <a:t>3 hours and 40 ounces</a:t>
            </a:r>
            <a:endParaRPr lang="en-US" b="1" dirty="0"/>
          </a:p>
          <a:p>
            <a:pPr lvl="1"/>
            <a:r>
              <a:rPr lang="en-US" dirty="0"/>
              <a:t>A responsible party must observe the employee during the 3 </a:t>
            </a:r>
            <a:r>
              <a:rPr lang="en-US" dirty="0" smtClean="0"/>
              <a:t>hours</a:t>
            </a:r>
            <a:endParaRPr lang="en-US"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5F12C32-2192-4A4A-B88A-B2340AE284F1}" type="slidenum">
              <a:rPr lang="en-US"/>
              <a:pPr/>
              <a:t>22</a:t>
            </a:fld>
            <a:endParaRPr lang="en-US"/>
          </a:p>
        </p:txBody>
      </p:sp>
      <p:sp>
        <p:nvSpPr>
          <p:cNvPr id="126978" name="Rectangle 2"/>
          <p:cNvSpPr>
            <a:spLocks noGrp="1" noChangeArrowheads="1"/>
          </p:cNvSpPr>
          <p:nvPr>
            <p:ph type="title"/>
          </p:nvPr>
        </p:nvSpPr>
        <p:spPr/>
        <p:txBody>
          <a:bodyPr/>
          <a:lstStyle/>
          <a:p>
            <a:endParaRPr lang="en-US" dirty="0">
              <a:sym typeface="Wingdings 2" pitchFamily="18" charset="2"/>
            </a:endParaRPr>
          </a:p>
        </p:txBody>
      </p:sp>
      <p:sp>
        <p:nvSpPr>
          <p:cNvPr id="126979" name="Rectangle 3"/>
          <p:cNvSpPr>
            <a:spLocks noGrp="1" noChangeArrowheads="1"/>
          </p:cNvSpPr>
          <p:nvPr>
            <p:ph type="body" idx="1"/>
          </p:nvPr>
        </p:nvSpPr>
        <p:spPr>
          <a:xfrm>
            <a:off x="457200" y="1066800"/>
            <a:ext cx="8229600" cy="4525963"/>
          </a:xfrm>
        </p:spPr>
        <p:txBody>
          <a:bodyPr/>
          <a:lstStyle/>
          <a:p>
            <a:r>
              <a:rPr lang="en-US" b="1" dirty="0"/>
              <a:t>INSUFFICIENT SPECIMEN</a:t>
            </a:r>
          </a:p>
          <a:p>
            <a:pPr lvl="1"/>
            <a:r>
              <a:rPr lang="en-US" dirty="0"/>
              <a:t>Dump the initial specimen </a:t>
            </a:r>
          </a:p>
          <a:p>
            <a:pPr lvl="1"/>
            <a:r>
              <a:rPr lang="en-US" dirty="0"/>
              <a:t>New collection kit</a:t>
            </a:r>
          </a:p>
          <a:p>
            <a:pPr lvl="1"/>
            <a:r>
              <a:rPr lang="en-US" dirty="0"/>
              <a:t>Original CCF</a:t>
            </a:r>
          </a:p>
          <a:p>
            <a:pPr lvl="1"/>
            <a:r>
              <a:rPr lang="en-US" dirty="0"/>
              <a:t>Record time in “Remarks”</a:t>
            </a:r>
          </a:p>
          <a:p>
            <a:pPr lvl="1"/>
            <a:r>
              <a:rPr lang="en-US" dirty="0"/>
              <a:t>Start water log/notations in “Remarks”</a:t>
            </a:r>
          </a:p>
          <a:p>
            <a:pPr lvl="1"/>
            <a:r>
              <a:rPr lang="en-US" dirty="0"/>
              <a:t>3 hours – 40 ounces</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Failed Test if….</a:t>
            </a:r>
            <a:endParaRPr lang="en-US" dirty="0"/>
          </a:p>
        </p:txBody>
      </p:sp>
      <p:sp>
        <p:nvSpPr>
          <p:cNvPr id="3" name="Content Placeholder 2"/>
          <p:cNvSpPr>
            <a:spLocks noGrp="1"/>
          </p:cNvSpPr>
          <p:nvPr>
            <p:ph idx="1"/>
          </p:nvPr>
        </p:nvSpPr>
        <p:spPr/>
        <p:txBody>
          <a:bodyPr/>
          <a:lstStyle/>
          <a:p>
            <a:r>
              <a:rPr lang="en-US" dirty="0" smtClean="0"/>
              <a:t>Leaving Site before giving sample  </a:t>
            </a:r>
          </a:p>
          <a:p>
            <a:r>
              <a:rPr lang="en-US" dirty="0" smtClean="0"/>
              <a:t>Refusing to follow Collector Instruction</a:t>
            </a:r>
          </a:p>
          <a:p>
            <a:r>
              <a:rPr lang="en-US" dirty="0" smtClean="0"/>
              <a:t>Foul Language or Abusive Behavior</a:t>
            </a:r>
          </a:p>
          <a:p>
            <a:r>
              <a:rPr lang="en-US" dirty="0" smtClean="0"/>
              <a:t>Threats to Staff</a:t>
            </a:r>
          </a:p>
          <a:p>
            <a:r>
              <a:rPr lang="en-US" dirty="0" smtClean="0"/>
              <a:t>Cold Urine (not 90- 100 degrees) </a:t>
            </a:r>
          </a:p>
          <a:p>
            <a:pPr>
              <a:buNone/>
            </a:pPr>
            <a:r>
              <a:rPr lang="en-US" dirty="0" smtClean="0"/>
              <a:t>        </a:t>
            </a:r>
            <a:r>
              <a:rPr lang="en-US" sz="2400" dirty="0" smtClean="0"/>
              <a:t>*Cold Urine DOT collected and 2</a:t>
            </a:r>
            <a:r>
              <a:rPr lang="en-US" sz="2400" baseline="30000" dirty="0" smtClean="0"/>
              <a:t>nd</a:t>
            </a:r>
            <a:r>
              <a:rPr lang="en-US" sz="2400" dirty="0" smtClean="0"/>
              <a:t> Observed</a:t>
            </a:r>
          </a:p>
          <a:p>
            <a:pPr>
              <a:buNone/>
            </a:pPr>
            <a:r>
              <a:rPr lang="en-US" sz="2400" dirty="0" smtClean="0"/>
              <a:t>         2</a:t>
            </a:r>
            <a:r>
              <a:rPr lang="en-US" sz="2400" baseline="30000" dirty="0" smtClean="0"/>
              <a:t>nd</a:t>
            </a:r>
            <a:r>
              <a:rPr lang="en-US" sz="2400" dirty="0" smtClean="0"/>
              <a:t> Collected  &gt; both samples sent to lab.   </a:t>
            </a:r>
          </a:p>
          <a:p>
            <a:pPr>
              <a:buNone/>
            </a:pPr>
            <a:r>
              <a:rPr lang="en-US" dirty="0" smtClean="0"/>
              <a:t>  </a:t>
            </a:r>
            <a:endParaRPr lang="en-US"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131FD58-5B5C-4B4D-A2D0-3D6B6E6FDDBC}" type="slidenum">
              <a:rPr lang="en-US"/>
              <a:pPr/>
              <a:t>24</a:t>
            </a:fld>
            <a:endParaRPr lang="en-US"/>
          </a:p>
        </p:txBody>
      </p:sp>
      <p:sp>
        <p:nvSpPr>
          <p:cNvPr id="377858" name="Rectangle 2"/>
          <p:cNvSpPr>
            <a:spLocks noGrp="1" noChangeArrowheads="1"/>
          </p:cNvSpPr>
          <p:nvPr>
            <p:ph type="title"/>
          </p:nvPr>
        </p:nvSpPr>
        <p:spPr/>
        <p:txBody>
          <a:bodyPr/>
          <a:lstStyle/>
          <a:p>
            <a:r>
              <a:rPr lang="en-US" dirty="0" smtClean="0"/>
              <a:t>Refusal to Test</a:t>
            </a:r>
            <a:br>
              <a:rPr lang="en-US" dirty="0" smtClean="0"/>
            </a:br>
            <a:endParaRPr lang="en-US" dirty="0"/>
          </a:p>
        </p:txBody>
      </p:sp>
      <p:sp>
        <p:nvSpPr>
          <p:cNvPr id="377859" name="Rectangle 3"/>
          <p:cNvSpPr>
            <a:spLocks noGrp="1" noChangeArrowheads="1"/>
          </p:cNvSpPr>
          <p:nvPr>
            <p:ph type="body" idx="1"/>
          </p:nvPr>
        </p:nvSpPr>
        <p:spPr/>
        <p:txBody>
          <a:bodyPr/>
          <a:lstStyle/>
          <a:p>
            <a:r>
              <a:rPr lang="en-US" sz="3600" dirty="0" smtClean="0"/>
              <a:t>Considered by DOT = Failed test</a:t>
            </a:r>
          </a:p>
          <a:p>
            <a:r>
              <a:rPr lang="en-US" sz="3600" dirty="0" smtClean="0"/>
              <a:t>Considered by PALM = Failed test</a:t>
            </a:r>
          </a:p>
          <a:p>
            <a:r>
              <a:rPr lang="en-US" sz="3600" dirty="0" smtClean="0"/>
              <a:t>Employers  = ??? You decide </a:t>
            </a:r>
          </a:p>
          <a:p>
            <a:pPr>
              <a:buNone/>
            </a:pPr>
            <a:r>
              <a:rPr lang="en-US" sz="3600" dirty="0" smtClean="0"/>
              <a:t>        (unless ER is DOT employer)</a:t>
            </a:r>
          </a:p>
          <a:p>
            <a:endParaRPr lang="en-US" sz="48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Collector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Part 40 defines a collector </a:t>
            </a:r>
            <a:r>
              <a:rPr lang="en-US" dirty="0" smtClean="0">
                <a:solidFill>
                  <a:srgbClr val="FF0000"/>
                </a:solidFill>
              </a:rPr>
              <a:t>as a trained person </a:t>
            </a:r>
            <a:r>
              <a:rPr lang="en-US" dirty="0" smtClean="0"/>
              <a:t>who instructs and assists employees at a collection site, who receives and makes an initial inspection of the urine specimen provided by those employees, and who initiates and completes the Federal Drug Testing Custody and Control Form (CCF).</a:t>
            </a:r>
            <a:endParaRPr lang="en-US"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 Observation Collections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Collections under direct observation are required when:</a:t>
            </a:r>
          </a:p>
          <a:p>
            <a:pPr lvl="1"/>
            <a:r>
              <a:rPr lang="en-US" dirty="0" smtClean="0"/>
              <a:t>Temperature out of range</a:t>
            </a:r>
          </a:p>
          <a:p>
            <a:pPr lvl="1"/>
            <a:r>
              <a:rPr lang="en-US" dirty="0" smtClean="0"/>
              <a:t>Specimen shows signs of tampering</a:t>
            </a:r>
          </a:p>
          <a:p>
            <a:pPr lvl="1"/>
            <a:r>
              <a:rPr lang="en-US" dirty="0" smtClean="0"/>
              <a:t>Collector finds item intended for adulterating or substituting specimen</a:t>
            </a:r>
          </a:p>
          <a:p>
            <a:pPr lvl="1"/>
            <a:r>
              <a:rPr lang="en-US" dirty="0" smtClean="0"/>
              <a:t>Directed by MRO</a:t>
            </a:r>
          </a:p>
          <a:p>
            <a:pPr lvl="1"/>
            <a:r>
              <a:rPr lang="en-US" dirty="0" smtClean="0"/>
              <a:t>Test reasons are Return to duty and Follow-ups</a:t>
            </a:r>
          </a:p>
          <a:p>
            <a:r>
              <a:rPr lang="en-US" dirty="0" smtClean="0"/>
              <a:t>Specific protocol – lift, lower, turn around</a:t>
            </a:r>
            <a:endParaRPr lang="en-US"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Direct Observation Cont.</a:t>
            </a:r>
            <a:endParaRPr lang="en-US" dirty="0">
              <a:solidFill>
                <a:schemeClr val="tx2">
                  <a:satMod val="200000"/>
                </a:schemeClr>
              </a:solidFill>
            </a:endParaRPr>
          </a:p>
        </p:txBody>
      </p:sp>
      <p:sp>
        <p:nvSpPr>
          <p:cNvPr id="46083" name="Content Placeholder 2"/>
          <p:cNvSpPr>
            <a:spLocks noGrp="1"/>
          </p:cNvSpPr>
          <p:nvPr>
            <p:ph idx="1"/>
          </p:nvPr>
        </p:nvSpPr>
        <p:spPr>
          <a:xfrm>
            <a:off x="502920" y="530352"/>
            <a:ext cx="8183880" cy="4956048"/>
          </a:xfrm>
        </p:spPr>
        <p:txBody>
          <a:bodyPr>
            <a:normAutofit/>
          </a:bodyPr>
          <a:lstStyle/>
          <a:p>
            <a:pPr eaLnBrk="1" hangingPunct="1"/>
            <a:endParaRPr lang="en-US" dirty="0" smtClean="0"/>
          </a:p>
          <a:p>
            <a:pPr eaLnBrk="1" hangingPunct="1">
              <a:buFont typeface="Wingdings" pitchFamily="2" charset="2"/>
              <a:buChar char="v"/>
            </a:pPr>
            <a:r>
              <a:rPr lang="en-US" dirty="0" smtClean="0"/>
              <a:t>D.O. collection must occur immediately</a:t>
            </a:r>
          </a:p>
          <a:p>
            <a:pPr eaLnBrk="1" hangingPunct="1">
              <a:buFont typeface="Wingdings" pitchFamily="2" charset="2"/>
              <a:buChar char="v"/>
            </a:pPr>
            <a:r>
              <a:rPr lang="en-US" dirty="0" smtClean="0"/>
              <a:t>Same-gender observer</a:t>
            </a:r>
          </a:p>
          <a:p>
            <a:pPr lvl="1">
              <a:buFont typeface="Wingdings" pitchFamily="2" charset="2"/>
              <a:buChar char="v"/>
            </a:pPr>
            <a:r>
              <a:rPr lang="en-US" dirty="0" smtClean="0"/>
              <a:t>Need not be a trained collector</a:t>
            </a:r>
          </a:p>
          <a:p>
            <a:pPr>
              <a:buFont typeface="Wingdings" pitchFamily="2" charset="2"/>
              <a:buChar char="v"/>
            </a:pPr>
            <a:r>
              <a:rPr lang="en-US" dirty="0" smtClean="0"/>
              <a:t>Observer must:</a:t>
            </a:r>
          </a:p>
          <a:p>
            <a:pPr lvl="1">
              <a:buFont typeface="Wingdings" pitchFamily="2" charset="2"/>
              <a:buChar char="ü"/>
            </a:pPr>
            <a:r>
              <a:rPr lang="en-US" dirty="0" smtClean="0"/>
              <a:t>Require that donor disrobe (to chest, knees) and rotate to display absence of devices</a:t>
            </a:r>
          </a:p>
          <a:p>
            <a:pPr lvl="1">
              <a:buFont typeface="Wingdings" pitchFamily="2" charset="2"/>
              <a:buChar char="ü"/>
            </a:pPr>
            <a:r>
              <a:rPr lang="en-US" dirty="0" smtClean="0"/>
              <a:t>Watch urine travel from body to cup</a:t>
            </a:r>
          </a:p>
          <a:p>
            <a:pPr lvl="1">
              <a:buFont typeface="Wingdings" pitchFamily="2" charset="2"/>
              <a:buChar char="ü"/>
            </a:pPr>
            <a:r>
              <a:rPr lang="en-US" dirty="0" smtClean="0"/>
              <a:t>Record name on CCF (if not collector)</a:t>
            </a:r>
          </a:p>
        </p:txBody>
      </p:sp>
      <p:pic>
        <p:nvPicPr>
          <p:cNvPr id="4100" name="Picture 4" descr="C:\Users\JOE\AppData\Local\Microsoft\Windows\Temporary Internet Files\Content.IE5\B8E39ZGI\MCj02523410000[1].wmf"/>
          <p:cNvPicPr>
            <a:picLocks noChangeAspect="1" noChangeArrowheads="1"/>
          </p:cNvPicPr>
          <p:nvPr/>
        </p:nvPicPr>
        <p:blipFill>
          <a:blip r:embed="rId3" cstate="print"/>
          <a:srcRect/>
          <a:stretch>
            <a:fillRect/>
          </a:stretch>
        </p:blipFill>
        <p:spPr bwMode="auto">
          <a:xfrm>
            <a:off x="6858000" y="4648200"/>
            <a:ext cx="1826057" cy="145389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Refusal to test continued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For a direct observed collection, failure to follow collector’s instructions</a:t>
            </a:r>
          </a:p>
          <a:p>
            <a:r>
              <a:rPr lang="en-US" dirty="0" smtClean="0"/>
              <a:t>Possessing or wearing a prosthetic or other device that could be used to interfere with testing process</a:t>
            </a:r>
          </a:p>
          <a:p>
            <a:r>
              <a:rPr lang="en-US" dirty="0" smtClean="0"/>
              <a:t>Admission to collector (or MRO) that employee adulterated or substituted specimen</a:t>
            </a:r>
            <a:endParaRPr lang="en-US"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Beating the drug test</a:t>
            </a:r>
            <a:endParaRPr lang="en-US" dirty="0"/>
          </a:p>
        </p:txBody>
      </p:sp>
      <p:sp>
        <p:nvSpPr>
          <p:cNvPr id="3" name="Content Placeholder 2"/>
          <p:cNvSpPr>
            <a:spLocks noGrp="1"/>
          </p:cNvSpPr>
          <p:nvPr>
            <p:ph idx="1"/>
          </p:nvPr>
        </p:nvSpPr>
        <p:spPr/>
        <p:txBody>
          <a:bodyPr/>
          <a:lstStyle/>
          <a:p>
            <a:r>
              <a:rPr lang="en-US" dirty="0" smtClean="0"/>
              <a:t>Three common methods:</a:t>
            </a:r>
          </a:p>
          <a:p>
            <a:pPr lvl="1"/>
            <a:r>
              <a:rPr lang="en-US" dirty="0" smtClean="0"/>
              <a:t>Dilution – adding water (less common) or drinking large quantities of fluids (more common)</a:t>
            </a:r>
          </a:p>
          <a:p>
            <a:pPr lvl="1"/>
            <a:r>
              <a:rPr lang="en-US" dirty="0" smtClean="0"/>
              <a:t>Adding adulterant to specimen – designed to breakdown drug metabolites or interfere with laboratory instruments</a:t>
            </a:r>
          </a:p>
          <a:p>
            <a:pPr lvl="1"/>
            <a:r>
              <a:rPr lang="en-US" dirty="0" smtClean="0"/>
              <a:t>Substituting a “clean” specimen </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D3C87D3-048F-4C01-83FB-111458A86406}" type="slidenum">
              <a:rPr lang="en-US"/>
              <a:pPr/>
              <a:t>3</a:t>
            </a:fld>
            <a:endParaRPr lang="en-US"/>
          </a:p>
        </p:txBody>
      </p:sp>
      <p:sp>
        <p:nvSpPr>
          <p:cNvPr id="86019" name="Rectangle 3"/>
          <p:cNvSpPr>
            <a:spLocks noGrp="1" noChangeArrowheads="1"/>
          </p:cNvSpPr>
          <p:nvPr>
            <p:ph type="subTitle" idx="4294967295"/>
          </p:nvPr>
        </p:nvSpPr>
        <p:spPr>
          <a:xfrm>
            <a:off x="2743200" y="2860675"/>
            <a:ext cx="6400800" cy="3114675"/>
          </a:xfrm>
        </p:spPr>
        <p:txBody>
          <a:bodyPr/>
          <a:lstStyle/>
          <a:p>
            <a:pPr marL="0" indent="0" algn="ctr">
              <a:buFont typeface="Wingdings" pitchFamily="2" charset="2"/>
              <a:buNone/>
            </a:pPr>
            <a:endParaRPr lang="en-US"/>
          </a:p>
          <a:p>
            <a:pPr marL="0" indent="0" algn="ctr">
              <a:buFont typeface="Wingdings" pitchFamily="2" charset="2"/>
              <a:buNone/>
            </a:pPr>
            <a:endParaRPr lang="en-US"/>
          </a:p>
          <a:p>
            <a:pPr marL="0" indent="0" algn="ctr">
              <a:buFont typeface="Wingdings" pitchFamily="2" charset="2"/>
              <a:buNone/>
            </a:pPr>
            <a:endParaRPr lang="en-US"/>
          </a:p>
        </p:txBody>
      </p:sp>
      <p:sp>
        <p:nvSpPr>
          <p:cNvPr id="86020" name="Rectangle 4"/>
          <p:cNvSpPr>
            <a:spLocks noChangeArrowheads="1"/>
          </p:cNvSpPr>
          <p:nvPr/>
        </p:nvSpPr>
        <p:spPr bwMode="auto">
          <a:xfrm>
            <a:off x="2819400" y="2438400"/>
            <a:ext cx="5630863" cy="2954655"/>
          </a:xfrm>
          <a:prstGeom prst="rect">
            <a:avLst/>
          </a:prstGeom>
          <a:noFill/>
          <a:ln w="9525" algn="ctr">
            <a:noFill/>
            <a:miter lim="800000"/>
            <a:headEnd/>
            <a:tailEnd/>
          </a:ln>
          <a:effectLst/>
        </p:spPr>
        <p:txBody>
          <a:bodyPr>
            <a:spAutoFit/>
          </a:bodyPr>
          <a:lstStyle/>
          <a:p>
            <a:pPr marL="342900" indent="-342900">
              <a:buFont typeface="Wingdings" pitchFamily="2" charset="2"/>
              <a:buNone/>
            </a:pPr>
            <a:r>
              <a:rPr lang="en-US" dirty="0">
                <a:solidFill>
                  <a:schemeClr val="tx2"/>
                </a:solidFill>
              </a:rPr>
              <a:t>	      </a:t>
            </a:r>
            <a:r>
              <a:rPr lang="en-US" dirty="0" smtClean="0">
                <a:solidFill>
                  <a:schemeClr val="tx2"/>
                </a:solidFill>
              </a:rPr>
              <a:t>       </a:t>
            </a:r>
            <a:r>
              <a:rPr lang="en-US" sz="3600" b="1" dirty="0" smtClean="0"/>
              <a:t>49 </a:t>
            </a:r>
            <a:r>
              <a:rPr lang="en-US" sz="3600" b="1" dirty="0"/>
              <a:t>CFR Part 40</a:t>
            </a:r>
            <a:r>
              <a:rPr lang="en-US" dirty="0">
                <a:solidFill>
                  <a:schemeClr val="tx2"/>
                </a:solidFill>
              </a:rPr>
              <a:t/>
            </a:r>
            <a:br>
              <a:rPr lang="en-US" dirty="0">
                <a:solidFill>
                  <a:schemeClr val="tx2"/>
                </a:solidFill>
              </a:rPr>
            </a:br>
            <a:endParaRPr lang="en-US" dirty="0">
              <a:solidFill>
                <a:schemeClr val="tx2"/>
              </a:solidFill>
            </a:endParaRPr>
          </a:p>
          <a:p>
            <a:pPr marL="342900" indent="-342900" algn="ctr">
              <a:buFont typeface="Wingdings" pitchFamily="2" charset="2"/>
              <a:buNone/>
            </a:pPr>
            <a:r>
              <a:rPr lang="en-US" sz="4400" dirty="0" smtClean="0">
                <a:solidFill>
                  <a:schemeClr val="tx2"/>
                </a:solidFill>
              </a:rPr>
              <a:t>DOT Federal Specimen Collection Process Defined </a:t>
            </a:r>
            <a:endParaRPr lang="en-US" sz="4400" b="1" dirty="0">
              <a:solidFill>
                <a:schemeClr val="tx2"/>
              </a:solidFill>
            </a:endParaRPr>
          </a:p>
        </p:txBody>
      </p:sp>
      <p:pic>
        <p:nvPicPr>
          <p:cNvPr id="86022" name="Picture 6" descr="DOT logo"/>
          <p:cNvPicPr>
            <a:picLocks noChangeAspect="1" noChangeArrowheads="1"/>
          </p:cNvPicPr>
          <p:nvPr/>
        </p:nvPicPr>
        <p:blipFill>
          <a:blip r:embed="rId2" cstate="print"/>
          <a:srcRect/>
          <a:stretch>
            <a:fillRect/>
          </a:stretch>
        </p:blipFill>
        <p:spPr bwMode="auto">
          <a:xfrm>
            <a:off x="381000" y="1295400"/>
            <a:ext cx="2971800" cy="2971800"/>
          </a:xfrm>
          <a:prstGeom prst="rect">
            <a:avLst/>
          </a:prstGeom>
          <a:noFill/>
        </p:spPr>
      </p:pic>
      <p:sp>
        <p:nvSpPr>
          <p:cNvPr id="8" name="Title 7"/>
          <p:cNvSpPr>
            <a:spLocks noGrp="1"/>
          </p:cNvSpPr>
          <p:nvPr>
            <p:ph type="title"/>
          </p:nvPr>
        </p:nvSpPr>
        <p:spPr>
          <a:xfrm>
            <a:off x="2362200" y="533400"/>
            <a:ext cx="6629400" cy="1143000"/>
          </a:xfrm>
        </p:spPr>
        <p:txBody>
          <a:bodyPr/>
          <a:lstStyle/>
          <a:p>
            <a:r>
              <a:rPr lang="en-US" dirty="0" smtClean="0"/>
              <a:t>The Gold Standard </a:t>
            </a:r>
            <a:endParaRPr lang="en-US"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609600" y="228600"/>
            <a:ext cx="7937363" cy="623323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533400" y="228601"/>
            <a:ext cx="8001000" cy="6172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305051" y="228600"/>
            <a:ext cx="8534149" cy="636067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38125" y="1962150"/>
            <a:ext cx="8667750" cy="2933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19139" y="380999"/>
            <a:ext cx="7434261" cy="6271571"/>
          </a:xfrm>
          <a:prstGeom prst="rect">
            <a:avLst/>
          </a:prstGeom>
          <a:noFill/>
          <a:ln w="9525">
            <a:noFill/>
            <a:miter lim="800000"/>
            <a:headEnd/>
            <a:tailEnd/>
          </a:ln>
        </p:spPr>
      </p:pic>
      <p:sp>
        <p:nvSpPr>
          <p:cNvPr id="9" name="5-Point Star 8"/>
          <p:cNvSpPr/>
          <p:nvPr/>
        </p:nvSpPr>
        <p:spPr>
          <a:xfrm>
            <a:off x="228600" y="2590800"/>
            <a:ext cx="533400" cy="5334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1" name="Straight Arrow Connector 10"/>
          <p:cNvCxnSpPr/>
          <p:nvPr/>
        </p:nvCxnSpPr>
        <p:spPr>
          <a:xfrm>
            <a:off x="1219200" y="3048000"/>
            <a:ext cx="72390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90488" y="895350"/>
            <a:ext cx="8963025" cy="5067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343025" y="152400"/>
            <a:ext cx="6457950" cy="6553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447800" y="457200"/>
            <a:ext cx="6477000" cy="545263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85800" y="533400"/>
            <a:ext cx="6877050" cy="609600"/>
          </a:xfrm>
          <a:prstGeom prst="rect">
            <a:avLst/>
          </a:prstGeom>
          <a:noFill/>
          <a:ln w="9525">
            <a:noFill/>
            <a:miter lim="800000"/>
            <a:headEnd/>
            <a:tailEnd/>
          </a:ln>
        </p:spPr>
      </p:pic>
      <p:pic>
        <p:nvPicPr>
          <p:cNvPr id="4" name="How to get weed out of your system fast   YouTube.mp4">
            <a:hlinkClick r:id="" action="ppaction://media"/>
          </p:cNvPr>
          <p:cNvPicPr>
            <a:picLocks noRot="1" noChangeAspect="1"/>
          </p:cNvPicPr>
          <p:nvPr>
            <a:videoFile r:link="rId1"/>
          </p:nvPr>
        </p:nvPicPr>
        <p:blipFill>
          <a:blip r:embed="rId4" cstate="print"/>
          <a:stretch>
            <a:fillRect/>
          </a:stretch>
        </p:blipFill>
        <p:spPr>
          <a:xfrm>
            <a:off x="914400" y="1295400"/>
            <a:ext cx="7086600" cy="531495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990600" y="381000"/>
            <a:ext cx="6838950" cy="1457325"/>
          </a:xfrm>
          <a:prstGeom prst="rect">
            <a:avLst/>
          </a:prstGeom>
          <a:noFill/>
          <a:ln w="9525">
            <a:noFill/>
            <a:miter lim="800000"/>
            <a:headEnd/>
            <a:tailEnd/>
          </a:ln>
        </p:spPr>
      </p:pic>
      <p:pic>
        <p:nvPicPr>
          <p:cNvPr id="5" name="how to pass a drug test[1].mp4">
            <a:hlinkClick r:id="" action="ppaction://media"/>
          </p:cNvPr>
          <p:cNvPicPr>
            <a:picLocks noRot="1" noChangeAspect="1"/>
          </p:cNvPicPr>
          <p:nvPr>
            <a:videoFile r:link="rId1"/>
          </p:nvPr>
        </p:nvPicPr>
        <p:blipFill>
          <a:blip r:embed="rId4" cstate="print"/>
          <a:stretch>
            <a:fillRect/>
          </a:stretch>
        </p:blipFill>
        <p:spPr>
          <a:xfrm>
            <a:off x="1600200" y="1905000"/>
            <a:ext cx="6172200" cy="462915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152400"/>
            <a:ext cx="8229600" cy="1265238"/>
          </a:xfrm>
        </p:spPr>
        <p:txBody>
          <a:bodyPr>
            <a:normAutofit/>
          </a:bodyPr>
          <a:lstStyle/>
          <a:p>
            <a:pPr>
              <a:defRPr/>
            </a:pPr>
            <a:r>
              <a:rPr lang="en-US" b="1" smtClean="0">
                <a:solidFill>
                  <a:srgbClr val="17375E"/>
                </a:solidFill>
                <a:effectLst>
                  <a:outerShdw blurRad="38100" dist="38100" dir="2700000" algn="tl">
                    <a:srgbClr val="FFFFFF"/>
                  </a:outerShdw>
                </a:effectLst>
              </a:rPr>
              <a:t>DOT Program Goals </a:t>
            </a:r>
            <a:r>
              <a:rPr lang="en-US" sz="1800" b="1" smtClean="0">
                <a:solidFill>
                  <a:srgbClr val="17375E"/>
                </a:solidFill>
                <a:effectLst>
                  <a:outerShdw blurRad="38100" dist="38100" dir="2700000" algn="tl">
                    <a:srgbClr val="FFFFFF"/>
                  </a:outerShdw>
                </a:effectLst>
              </a:rPr>
              <a:t>(continued)</a:t>
            </a:r>
            <a:endParaRPr lang="en-US" sz="1800" b="1" smtClean="0">
              <a:solidFill>
                <a:srgbClr val="17375E"/>
              </a:solidFill>
              <a:effectLst>
                <a:outerShdw blurRad="38100" dist="38100" dir="2700000" algn="tl">
                  <a:srgbClr val="FFFFFF"/>
                </a:outerShdw>
              </a:effectLst>
              <a:latin typeface="Comic Sans MS" pitchFamily="66" charset="0"/>
            </a:endParaRPr>
          </a:p>
        </p:txBody>
      </p:sp>
      <p:sp>
        <p:nvSpPr>
          <p:cNvPr id="12291" name="Rectangle 3"/>
          <p:cNvSpPr>
            <a:spLocks noGrp="1" noChangeArrowheads="1"/>
          </p:cNvSpPr>
          <p:nvPr>
            <p:ph type="body" idx="4294967295"/>
          </p:nvPr>
        </p:nvSpPr>
        <p:spPr>
          <a:xfrm>
            <a:off x="457200" y="1636055"/>
            <a:ext cx="8382000" cy="4764745"/>
          </a:xfrm>
        </p:spPr>
        <p:txBody>
          <a:bodyPr>
            <a:normAutofit/>
          </a:bodyPr>
          <a:lstStyle/>
          <a:p>
            <a:pPr>
              <a:lnSpc>
                <a:spcPct val="80000"/>
              </a:lnSpc>
              <a:defRPr/>
            </a:pPr>
            <a:r>
              <a:rPr lang="en-US" sz="3000" b="1" dirty="0" smtClean="0">
                <a:effectLst>
                  <a:outerShdw blurRad="38100" dist="38100" dir="2700000" algn="tl">
                    <a:srgbClr val="1F497D"/>
                  </a:outerShdw>
                </a:effectLst>
              </a:rPr>
              <a:t>Ensure the </a:t>
            </a:r>
            <a:r>
              <a:rPr lang="en-US" sz="3000" b="1" i="1" u="sng" dirty="0" smtClean="0">
                <a:solidFill>
                  <a:srgbClr val="FFC000"/>
                </a:solidFill>
                <a:effectLst>
                  <a:outerShdw blurRad="38100" dist="38100" dir="2700000" algn="tl">
                    <a:srgbClr val="000000">
                      <a:alpha val="43137"/>
                    </a:srgbClr>
                  </a:outerShdw>
                </a:effectLst>
              </a:rPr>
              <a:t>Fairness</a:t>
            </a:r>
            <a:r>
              <a:rPr lang="en-US" sz="3000" b="1" i="1" dirty="0" smtClean="0">
                <a:solidFill>
                  <a:srgbClr val="FFC000"/>
                </a:solidFill>
                <a:effectLst>
                  <a:outerShdw blurRad="38100" dist="38100" dir="2700000" algn="tl">
                    <a:srgbClr val="000000">
                      <a:alpha val="43137"/>
                    </a:srgbClr>
                  </a:outerShdw>
                </a:effectLst>
              </a:rPr>
              <a:t> &amp; </a:t>
            </a:r>
            <a:r>
              <a:rPr lang="en-US" sz="3000" b="1" i="1" u="sng" dirty="0" smtClean="0">
                <a:solidFill>
                  <a:srgbClr val="FFC000"/>
                </a:solidFill>
                <a:effectLst>
                  <a:outerShdw blurRad="38100" dist="38100" dir="2700000" algn="tl">
                    <a:srgbClr val="000000">
                      <a:alpha val="43137"/>
                    </a:srgbClr>
                  </a:outerShdw>
                </a:effectLst>
              </a:rPr>
              <a:t>Integrity</a:t>
            </a:r>
            <a:r>
              <a:rPr lang="en-US" sz="3000" b="1" i="1" dirty="0" smtClean="0">
                <a:solidFill>
                  <a:srgbClr val="FFC000"/>
                </a:solidFill>
                <a:effectLst>
                  <a:outerShdw blurRad="38100" dist="38100" dir="2700000" algn="tl">
                    <a:srgbClr val="000000">
                      <a:alpha val="43137"/>
                    </a:srgbClr>
                  </a:outerShdw>
                </a:effectLst>
              </a:rPr>
              <a:t> </a:t>
            </a:r>
            <a:r>
              <a:rPr lang="en-US" sz="3000" b="1" dirty="0" smtClean="0">
                <a:effectLst>
                  <a:outerShdw blurRad="38100" dist="38100" dir="2700000" algn="tl">
                    <a:srgbClr val="1F497D"/>
                  </a:outerShdw>
                </a:effectLst>
              </a:rPr>
              <a:t>of the testing process – </a:t>
            </a:r>
            <a:r>
              <a:rPr lang="en-US" sz="3000" b="1" dirty="0" smtClean="0">
                <a:solidFill>
                  <a:srgbClr val="FFC000"/>
                </a:solidFill>
                <a:effectLst>
                  <a:outerShdw blurRad="38100" dist="38100" dir="2700000" algn="tl">
                    <a:srgbClr val="000000">
                      <a:alpha val="43137"/>
                    </a:srgbClr>
                  </a:outerShdw>
                </a:effectLst>
              </a:rPr>
              <a:t>Omnibus Transportation Employee Testing Act of 1991</a:t>
            </a:r>
            <a:r>
              <a:rPr lang="en-US" sz="3000" b="1" dirty="0" smtClean="0">
                <a:effectLst>
                  <a:outerShdw blurRad="38100" dist="38100" dir="2700000" algn="tl">
                    <a:srgbClr val="1F497D"/>
                  </a:outerShdw>
                </a:effectLst>
              </a:rPr>
              <a:t>.</a:t>
            </a:r>
          </a:p>
          <a:p>
            <a:pPr lvl="1">
              <a:lnSpc>
                <a:spcPct val="80000"/>
              </a:lnSpc>
              <a:buFont typeface="Calibri" pitchFamily="34" charset="0"/>
              <a:buChar char="–"/>
              <a:defRPr/>
            </a:pPr>
            <a:r>
              <a:rPr lang="en-US" sz="2400" b="1" dirty="0" smtClean="0">
                <a:effectLst>
                  <a:outerShdw blurRad="38100" dist="38100" dir="2700000" algn="tl">
                    <a:srgbClr val="1F497D"/>
                  </a:outerShdw>
                </a:effectLst>
              </a:rPr>
              <a:t>Maintain employee privacy &amp; confidentiality.</a:t>
            </a:r>
          </a:p>
          <a:p>
            <a:pPr lvl="1">
              <a:lnSpc>
                <a:spcPct val="80000"/>
              </a:lnSpc>
              <a:buFont typeface="Arial" charset="0"/>
              <a:buNone/>
              <a:defRPr/>
            </a:pPr>
            <a:endParaRPr lang="en-US" sz="1000" b="1" dirty="0" smtClean="0">
              <a:effectLst>
                <a:outerShdw blurRad="38100" dist="38100" dir="2700000" algn="tl">
                  <a:srgbClr val="1F497D"/>
                </a:outerShdw>
              </a:effectLst>
            </a:endParaRPr>
          </a:p>
          <a:p>
            <a:pPr lvl="1">
              <a:lnSpc>
                <a:spcPct val="80000"/>
              </a:lnSpc>
              <a:buFont typeface="Calibri" pitchFamily="34" charset="0"/>
              <a:buChar char="–"/>
              <a:defRPr/>
            </a:pPr>
            <a:r>
              <a:rPr lang="en-US" sz="2400" b="1" dirty="0" smtClean="0">
                <a:effectLst>
                  <a:outerShdw blurRad="38100" dist="38100" dir="2700000" algn="tl">
                    <a:srgbClr val="1F497D"/>
                  </a:outerShdw>
                </a:effectLst>
              </a:rPr>
              <a:t>Have “Gatekeepers” in place to ensure “</a:t>
            </a:r>
            <a:r>
              <a:rPr lang="en-US" sz="2400" b="1" dirty="0" smtClean="0">
                <a:solidFill>
                  <a:srgbClr val="FFC000"/>
                </a:solidFill>
                <a:effectLst>
                  <a:outerShdw blurRad="38100" dist="38100" dir="2700000" algn="tl">
                    <a:srgbClr val="000000">
                      <a:alpha val="43137"/>
                    </a:srgbClr>
                  </a:outerShdw>
                </a:effectLst>
              </a:rPr>
              <a:t>due process</a:t>
            </a:r>
            <a:r>
              <a:rPr lang="en-US" sz="2400" b="1" dirty="0" smtClean="0">
                <a:effectLst>
                  <a:outerShdw blurRad="38100" dist="38100" dir="2700000" algn="tl">
                    <a:srgbClr val="1F497D"/>
                  </a:outerShdw>
                </a:effectLst>
              </a:rPr>
              <a:t>.”</a:t>
            </a:r>
          </a:p>
          <a:p>
            <a:pPr lvl="2">
              <a:lnSpc>
                <a:spcPct val="80000"/>
              </a:lnSpc>
              <a:buFont typeface="Calibri" pitchFamily="34" charset="0"/>
              <a:buChar char="–"/>
              <a:defRPr/>
            </a:pPr>
            <a:r>
              <a:rPr lang="en-US" sz="2000" b="1" dirty="0" smtClean="0">
                <a:solidFill>
                  <a:srgbClr val="FFC000"/>
                </a:solidFill>
                <a:effectLst>
                  <a:outerShdw blurRad="38100" dist="38100" dir="2700000" algn="tl">
                    <a:srgbClr val="000000">
                      <a:alpha val="43137"/>
                    </a:srgbClr>
                  </a:outerShdw>
                </a:effectLst>
              </a:rPr>
              <a:t>Certified Drug Testing Laboratories</a:t>
            </a:r>
            <a:endParaRPr lang="en-US" sz="2000" b="1" dirty="0" smtClean="0">
              <a:effectLst>
                <a:outerShdw blurRad="38100" dist="38100" dir="2700000" algn="tl">
                  <a:srgbClr val="000000">
                    <a:alpha val="43137"/>
                  </a:srgbClr>
                </a:outerShdw>
              </a:effectLst>
            </a:endParaRPr>
          </a:p>
          <a:p>
            <a:pPr lvl="2">
              <a:lnSpc>
                <a:spcPct val="80000"/>
              </a:lnSpc>
              <a:buFont typeface="Calibri" pitchFamily="34" charset="0"/>
              <a:buChar char="–"/>
              <a:defRPr/>
            </a:pPr>
            <a:r>
              <a:rPr lang="en-US" sz="2000" b="1" dirty="0" smtClean="0">
                <a:effectLst>
                  <a:outerShdw blurRad="38100" dist="38100" dir="2700000" algn="tl">
                    <a:srgbClr val="1F497D"/>
                  </a:outerShdw>
                </a:effectLst>
              </a:rPr>
              <a:t>Medical Review Officers &amp; Substance Abuse Professionals</a:t>
            </a:r>
          </a:p>
          <a:p>
            <a:pPr lvl="2">
              <a:lnSpc>
                <a:spcPct val="80000"/>
              </a:lnSpc>
              <a:buFont typeface="Calibri" pitchFamily="34" charset="0"/>
              <a:buChar char="–"/>
              <a:defRPr/>
            </a:pPr>
            <a:r>
              <a:rPr lang="en-US" sz="2000" b="1" dirty="0" smtClean="0">
                <a:effectLst>
                  <a:outerShdw blurRad="38100" dist="38100" dir="2700000" algn="tl">
                    <a:srgbClr val="1F497D"/>
                  </a:outerShdw>
                </a:effectLst>
              </a:rPr>
              <a:t>Administrative Law Judges &amp; Arbitrators</a:t>
            </a:r>
          </a:p>
          <a:p>
            <a:pPr lvl="2">
              <a:lnSpc>
                <a:spcPct val="80000"/>
              </a:lnSpc>
              <a:buFont typeface="Calibri" pitchFamily="34" charset="0"/>
              <a:buChar char="–"/>
              <a:defRPr/>
            </a:pPr>
            <a:r>
              <a:rPr lang="en-US" sz="2000" b="1" dirty="0" smtClean="0">
                <a:effectLst>
                  <a:outerShdw blurRad="38100" dist="38100" dir="2700000" algn="tl">
                    <a:srgbClr val="1F497D"/>
                  </a:outerShdw>
                </a:effectLst>
              </a:rPr>
              <a:t>Federal Courts [e.g., Decision on Direct Observation]</a:t>
            </a:r>
          </a:p>
          <a:p>
            <a:pPr lvl="1">
              <a:lnSpc>
                <a:spcPct val="80000"/>
              </a:lnSpc>
              <a:buFont typeface="Calibri" pitchFamily="34" charset="0"/>
              <a:buChar char="–"/>
              <a:defRPr/>
            </a:pPr>
            <a:endParaRPr lang="en-US" sz="1000" b="1" dirty="0" smtClean="0">
              <a:effectLst>
                <a:outerShdw blurRad="38100" dist="38100" dir="2700000" algn="tl">
                  <a:srgbClr val="1F497D"/>
                </a:outerShdw>
              </a:effectLst>
            </a:endParaRPr>
          </a:p>
          <a:p>
            <a:pPr lvl="1">
              <a:lnSpc>
                <a:spcPct val="80000"/>
              </a:lnSpc>
              <a:buFont typeface="Calibri" pitchFamily="34" charset="0"/>
              <a:buChar char="–"/>
              <a:defRPr/>
            </a:pPr>
            <a:r>
              <a:rPr lang="en-US" sz="2400" b="1" dirty="0" smtClean="0">
                <a:effectLst>
                  <a:outerShdw blurRad="38100" dist="38100" dir="2700000" algn="tl">
                    <a:srgbClr val="1F497D"/>
                  </a:outerShdw>
                </a:effectLst>
              </a:rPr>
              <a:t>Systems must be auditable &amp; reviewable by DOT Agencies.</a:t>
            </a:r>
          </a:p>
          <a:p>
            <a:pPr lvl="2">
              <a:lnSpc>
                <a:spcPct val="80000"/>
              </a:lnSpc>
              <a:buFont typeface="Calibri" pitchFamily="34" charset="0"/>
              <a:buChar char="–"/>
              <a:defRPr/>
            </a:pPr>
            <a:endParaRPr lang="en-US" sz="1000" b="1" dirty="0" smtClean="0">
              <a:effectLst>
                <a:outerShdw blurRad="38100" dist="38100" dir="2700000" algn="tl">
                  <a:srgbClr val="1F497D"/>
                </a:outerShdw>
              </a:effectLst>
            </a:endParaRPr>
          </a:p>
          <a:p>
            <a:pPr lvl="1">
              <a:lnSpc>
                <a:spcPct val="80000"/>
              </a:lnSpc>
              <a:buFont typeface="Calibri" pitchFamily="34" charset="0"/>
              <a:buChar char="–"/>
              <a:defRPr/>
            </a:pPr>
            <a:r>
              <a:rPr lang="en-US" sz="2400" b="1" dirty="0" smtClean="0">
                <a:effectLst>
                  <a:outerShdw blurRad="38100" dist="38100" dir="2700000" algn="tl">
                    <a:srgbClr val="1F497D"/>
                  </a:outerShdw>
                </a:effectLst>
              </a:rPr>
              <a:t>Develop “plain-language” regulations, policies, and guidance documents.</a:t>
            </a:r>
          </a:p>
          <a:p>
            <a:pPr lvl="1">
              <a:lnSpc>
                <a:spcPct val="80000"/>
              </a:lnSpc>
              <a:buFont typeface="Calibri" pitchFamily="34" charset="0"/>
              <a:buChar char="–"/>
              <a:defRPr/>
            </a:pPr>
            <a:endParaRPr lang="en-US" sz="2200" b="1" dirty="0" smtClean="0">
              <a:effectLst>
                <a:outerShdw blurRad="38100" dist="38100" dir="2700000" algn="tl">
                  <a:srgbClr val="1F497D"/>
                </a:outerShdw>
              </a:effectLst>
            </a:endParaRPr>
          </a:p>
          <a:p>
            <a:pPr>
              <a:lnSpc>
                <a:spcPct val="80000"/>
              </a:lnSpc>
              <a:defRPr/>
            </a:pPr>
            <a:endParaRPr lang="en-US" sz="2600" b="1" dirty="0" smtClean="0">
              <a:effectLst>
                <a:outerShdw blurRad="38100" dist="38100" dir="2700000" algn="tl">
                  <a:srgbClr val="1F497D"/>
                </a:outerShdw>
              </a:effectLst>
            </a:endParaRPr>
          </a:p>
          <a:p>
            <a:pPr>
              <a:lnSpc>
                <a:spcPct val="80000"/>
              </a:lnSpc>
              <a:defRPr/>
            </a:pPr>
            <a:endParaRPr lang="en-US" sz="2600" b="1" dirty="0" smtClean="0"/>
          </a:p>
          <a:p>
            <a:pPr>
              <a:lnSpc>
                <a:spcPct val="80000"/>
              </a:lnSpc>
              <a:buFont typeface="Arial" charset="0"/>
              <a:buNone/>
              <a:defRPr/>
            </a:pPr>
            <a:endParaRPr lang="en-US" sz="2600" b="1" dirty="0" smtClean="0"/>
          </a:p>
          <a:p>
            <a:pPr>
              <a:lnSpc>
                <a:spcPct val="80000"/>
              </a:lnSpc>
              <a:defRPr/>
            </a:pPr>
            <a:endParaRPr lang="en-US" sz="2600" dirty="0" smtClean="0"/>
          </a:p>
          <a:p>
            <a:pPr>
              <a:lnSpc>
                <a:spcPct val="80000"/>
              </a:lnSpc>
              <a:defRPr/>
            </a:pPr>
            <a:endParaRPr lang="en-US" sz="2600" dirty="0" smtClean="0"/>
          </a:p>
          <a:p>
            <a:pPr>
              <a:lnSpc>
                <a:spcPct val="80000"/>
              </a:lnSpc>
              <a:buFont typeface="Arial" charset="0"/>
              <a:buNone/>
              <a:defRPr/>
            </a:pPr>
            <a:endParaRPr lang="en-US" sz="2600" dirty="0" smtClean="0"/>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19CCDCC-821F-48CC-BCD0-5A43BF3F17C1}" type="slidenum">
              <a:rPr lang="en-US" sz="1200">
                <a:solidFill>
                  <a:schemeClr val="tx1">
                    <a:tint val="75000"/>
                  </a:schemeClr>
                </a:solidFill>
                <a:latin typeface="+mn-lt"/>
              </a:rPr>
              <a:pPr algn="r" fontAlgn="auto">
                <a:spcBef>
                  <a:spcPts val="0"/>
                </a:spcBef>
                <a:spcAft>
                  <a:spcPts val="0"/>
                </a:spcAft>
                <a:defRPr/>
              </a:pPr>
              <a:t>4</a:t>
            </a:fld>
            <a:endParaRPr lang="en-US" sz="1200">
              <a:solidFill>
                <a:schemeClr val="tx1">
                  <a:tint val="75000"/>
                </a:schemeClr>
              </a:solidFill>
              <a:latin typeface="+mn-lt"/>
            </a:endParaRPr>
          </a:p>
        </p:txBody>
      </p:sp>
      <p:pic>
        <p:nvPicPr>
          <p:cNvPr id="8" name="Picture 8" descr="DOT logo"/>
          <p:cNvPicPr>
            <a:picLocks noChangeAspect="1" noChangeArrowheads="1"/>
          </p:cNvPicPr>
          <p:nvPr/>
        </p:nvPicPr>
        <p:blipFill>
          <a:blip r:embed="rId3" cstate="print"/>
          <a:srcRect/>
          <a:stretch>
            <a:fillRect/>
          </a:stretch>
        </p:blipFill>
        <p:spPr bwMode="auto">
          <a:xfrm>
            <a:off x="228600" y="228600"/>
            <a:ext cx="1143000" cy="102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990600" y="381000"/>
            <a:ext cx="6848475" cy="1228725"/>
          </a:xfrm>
          <a:prstGeom prst="rect">
            <a:avLst/>
          </a:prstGeom>
          <a:noFill/>
          <a:ln w="9525">
            <a:noFill/>
            <a:miter lim="800000"/>
            <a:headEnd/>
            <a:tailEnd/>
          </a:ln>
        </p:spPr>
      </p:pic>
      <p:pic>
        <p:nvPicPr>
          <p:cNvPr id="3" name="How to pass a drug test the right way.mp4">
            <a:hlinkClick r:id="" action="ppaction://media"/>
          </p:cNvPr>
          <p:cNvPicPr>
            <a:picLocks noRot="1" noChangeAspect="1"/>
          </p:cNvPicPr>
          <p:nvPr>
            <a:videoFile r:link="rId1"/>
          </p:nvPr>
        </p:nvPicPr>
        <p:blipFill>
          <a:blip r:embed="rId4" cstate="print"/>
          <a:stretch>
            <a:fillRect/>
          </a:stretch>
        </p:blipFill>
        <p:spPr>
          <a:xfrm>
            <a:off x="1219200" y="1752600"/>
            <a:ext cx="6248400" cy="468630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8F8BE5B-650A-44FC-AE29-5089C2620C10}" type="slidenum">
              <a:rPr lang="en-US" sz="1200">
                <a:solidFill>
                  <a:schemeClr val="tx1">
                    <a:tint val="75000"/>
                  </a:schemeClr>
                </a:solidFill>
                <a:latin typeface="+mn-lt"/>
              </a:rPr>
              <a:pPr algn="r" fontAlgn="auto">
                <a:spcBef>
                  <a:spcPts val="0"/>
                </a:spcBef>
                <a:spcAft>
                  <a:spcPts val="0"/>
                </a:spcAft>
                <a:defRPr/>
              </a:pPr>
              <a:t>5</a:t>
            </a:fld>
            <a:endParaRPr lang="en-US" sz="1200" dirty="0">
              <a:solidFill>
                <a:schemeClr val="tx1">
                  <a:tint val="75000"/>
                </a:schemeClr>
              </a:solidFill>
              <a:latin typeface="+mn-lt"/>
            </a:endParaRPr>
          </a:p>
        </p:txBody>
      </p:sp>
      <p:sp>
        <p:nvSpPr>
          <p:cNvPr id="2" name="Title 1"/>
          <p:cNvSpPr>
            <a:spLocks noGrp="1"/>
          </p:cNvSpPr>
          <p:nvPr>
            <p:ph type="title" idx="4294967295"/>
          </p:nvPr>
        </p:nvSpPr>
        <p:spPr>
          <a:xfrm>
            <a:off x="1066800" y="274638"/>
            <a:ext cx="7315200" cy="1143000"/>
          </a:xfrm>
        </p:spPr>
        <p:txBody>
          <a:bodyPr>
            <a:noAutofit/>
          </a:bodyPr>
          <a:lstStyle/>
          <a:p>
            <a:pPr>
              <a:defRPr/>
            </a:pPr>
            <a:r>
              <a:rPr lang="en-US" b="1" smtClean="0">
                <a:solidFill>
                  <a:srgbClr val="17375E"/>
                </a:solidFill>
                <a:effectLst>
                  <a:outerShdw blurRad="38100" dist="38100" dir="2700000" algn="tl">
                    <a:srgbClr val="FFFFFF"/>
                  </a:outerShdw>
                </a:effectLst>
              </a:rPr>
              <a:t>DOT Drug &amp; Alcohol Testing </a:t>
            </a:r>
            <a:br>
              <a:rPr lang="en-US" b="1" smtClean="0">
                <a:solidFill>
                  <a:srgbClr val="17375E"/>
                </a:solidFill>
                <a:effectLst>
                  <a:outerShdw blurRad="38100" dist="38100" dir="2700000" algn="tl">
                    <a:srgbClr val="FFFFFF"/>
                  </a:outerShdw>
                </a:effectLst>
              </a:rPr>
            </a:br>
            <a:r>
              <a:rPr lang="en-US" b="1" smtClean="0">
                <a:solidFill>
                  <a:srgbClr val="17375E"/>
                </a:solidFill>
                <a:effectLst>
                  <a:outerShdw blurRad="38100" dist="38100" dir="2700000" algn="tl">
                    <a:srgbClr val="FFFFFF"/>
                  </a:outerShdw>
                </a:effectLst>
              </a:rPr>
              <a:t>Regulated Industry Program</a:t>
            </a:r>
          </a:p>
        </p:txBody>
      </p:sp>
      <p:pic>
        <p:nvPicPr>
          <p:cNvPr id="21507" name="Picture 3"/>
          <p:cNvPicPr>
            <a:picLocks noChangeAspect="1" noChangeArrowheads="1"/>
          </p:cNvPicPr>
          <p:nvPr/>
        </p:nvPicPr>
        <p:blipFill>
          <a:blip r:embed="rId3" cstate="print"/>
          <a:srcRect/>
          <a:stretch>
            <a:fillRect/>
          </a:stretch>
        </p:blipFill>
        <p:spPr bwMode="auto">
          <a:xfrm>
            <a:off x="685800" y="1905000"/>
            <a:ext cx="3733800" cy="129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508" name="Picture 4"/>
          <p:cNvPicPr>
            <a:picLocks noChangeAspect="1" noChangeArrowheads="1"/>
          </p:cNvPicPr>
          <p:nvPr/>
        </p:nvPicPr>
        <p:blipFill>
          <a:blip r:embed="rId4" cstate="print"/>
          <a:srcRect/>
          <a:stretch>
            <a:fillRect/>
          </a:stretch>
        </p:blipFill>
        <p:spPr bwMode="auto">
          <a:xfrm>
            <a:off x="685800" y="3505200"/>
            <a:ext cx="3733800" cy="129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descr="j0401872[1]"/>
          <p:cNvPicPr/>
          <p:nvPr/>
        </p:nvPicPr>
        <p:blipFill>
          <a:blip r:embed="rId5" cstate="print">
            <a:lum contrast="30000"/>
          </a:blip>
          <a:srcRect/>
          <a:stretch>
            <a:fillRect/>
          </a:stretch>
        </p:blipFill>
        <p:spPr bwMode="auto">
          <a:xfrm>
            <a:off x="685800" y="5105400"/>
            <a:ext cx="3733800" cy="137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5"/>
          <p:cNvPicPr>
            <a:picLocks noChangeAspect="1" noChangeArrowheads="1"/>
          </p:cNvPicPr>
          <p:nvPr/>
        </p:nvPicPr>
        <p:blipFill>
          <a:blip r:embed="rId6" cstate="print"/>
          <a:srcRect/>
          <a:stretch>
            <a:fillRect/>
          </a:stretch>
        </p:blipFill>
        <p:spPr bwMode="auto">
          <a:xfrm>
            <a:off x="4648200" y="3505200"/>
            <a:ext cx="3733800" cy="129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Content Placeholder 15" descr="image002"/>
          <p:cNvPicPr>
            <a:picLocks/>
          </p:cNvPicPr>
          <p:nvPr/>
        </p:nvPicPr>
        <p:blipFill>
          <a:blip r:embed="rId7" cstate="print">
            <a:lum contrast="20000"/>
          </a:blip>
          <a:srcRect/>
          <a:stretch>
            <a:fillRect/>
          </a:stretch>
        </p:blipFill>
        <p:spPr bwMode="auto">
          <a:xfrm>
            <a:off x="4648200" y="1905000"/>
            <a:ext cx="3733800" cy="1295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Picture 14"/>
          <p:cNvPicPr>
            <a:picLocks noChangeAspect="1" noChangeArrowheads="1"/>
          </p:cNvPicPr>
          <p:nvPr/>
        </p:nvPicPr>
        <p:blipFill>
          <a:blip r:embed="rId8" cstate="print">
            <a:lum bright="-10000" contrast="20000"/>
          </a:blip>
          <a:srcRect/>
          <a:stretch>
            <a:fillRect/>
          </a:stretch>
        </p:blipFill>
        <p:spPr bwMode="auto">
          <a:xfrm>
            <a:off x="4648200" y="5105400"/>
            <a:ext cx="3733800" cy="137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8" descr="DOT logo"/>
          <p:cNvPicPr>
            <a:picLocks noChangeAspect="1" noChangeArrowheads="1"/>
          </p:cNvPicPr>
          <p:nvPr/>
        </p:nvPicPr>
        <p:blipFill>
          <a:blip r:embed="rId9" cstate="print"/>
          <a:srcRect/>
          <a:stretch>
            <a:fillRect/>
          </a:stretch>
        </p:blipFill>
        <p:spPr bwMode="auto">
          <a:xfrm>
            <a:off x="228600" y="228600"/>
            <a:ext cx="1143000" cy="102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a:bodyPr>
          <a:lstStyle/>
          <a:p>
            <a:pPr>
              <a:defRPr/>
            </a:pPr>
            <a:r>
              <a:rPr lang="en-US" b="1" smtClean="0">
                <a:solidFill>
                  <a:srgbClr val="17375E"/>
                </a:solidFill>
                <a:effectLst>
                  <a:outerShdw blurRad="38100" dist="38100" dir="2700000" algn="tl">
                    <a:srgbClr val="FFFFFF"/>
                  </a:outerShdw>
                </a:effectLst>
              </a:rPr>
              <a:t>The Program Works</a:t>
            </a:r>
          </a:p>
        </p:txBody>
      </p:sp>
      <p:pic>
        <p:nvPicPr>
          <p:cNvPr id="4" name="Content Placeholder 3" descr="table1.gif"/>
          <p:cNvPicPr>
            <a:picLocks noGrp="1"/>
          </p:cNvPicPr>
          <p:nvPr>
            <p:ph idx="4294967295"/>
          </p:nvPr>
        </p:nvPicPr>
        <p:blipFill>
          <a:blip r:embed="rId3" cstate="print"/>
          <a:srcRect l="5610" t="20795"/>
          <a:stretch>
            <a:fillRect/>
          </a:stretch>
        </p:blipFill>
        <p:spPr>
          <a:xfrm>
            <a:off x="1295400" y="2590800"/>
            <a:ext cx="6410325" cy="32766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5" name="Rectangle 4"/>
          <p:cNvSpPr/>
          <p:nvPr/>
        </p:nvSpPr>
        <p:spPr>
          <a:xfrm>
            <a:off x="1398588" y="1524000"/>
            <a:ext cx="6140450" cy="584200"/>
          </a:xfrm>
          <a:prstGeom prst="rect">
            <a:avLst/>
          </a:prstGeom>
        </p:spPr>
        <p:txBody>
          <a:bodyPr wrap="none">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mn-lt"/>
              </a:rPr>
              <a:t>Sustained Drop in Overall Drug Use</a:t>
            </a:r>
          </a:p>
        </p:txBody>
      </p:sp>
      <p:sp>
        <p:nvSpPr>
          <p:cNvPr id="7" name="Slide Number Placeholder 6"/>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3D7DC8B-D4C6-4C53-BC1C-D907BC05E7D3}"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sp>
        <p:nvSpPr>
          <p:cNvPr id="8" name="TextBox 7"/>
          <p:cNvSpPr txBox="1"/>
          <p:nvPr/>
        </p:nvSpPr>
        <p:spPr>
          <a:xfrm>
            <a:off x="2438400" y="6172200"/>
            <a:ext cx="4495800" cy="307975"/>
          </a:xfrm>
          <a:prstGeom prst="rect">
            <a:avLst/>
          </a:prstGeom>
          <a:noFill/>
        </p:spPr>
        <p:txBody>
          <a:bodyPr>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rPr>
              <a:t>~ Each Horizontal Grid Line Represents 1% ~</a:t>
            </a:r>
          </a:p>
        </p:txBody>
      </p:sp>
      <p:pic>
        <p:nvPicPr>
          <p:cNvPr id="9" name="Picture 8" descr="DOT logo"/>
          <p:cNvPicPr>
            <a:picLocks noChangeAspect="1" noChangeArrowheads="1"/>
          </p:cNvPicPr>
          <p:nvPr/>
        </p:nvPicPr>
        <p:blipFill>
          <a:blip r:embed="rId4" cstate="print"/>
          <a:srcRect/>
          <a:stretch>
            <a:fillRect/>
          </a:stretch>
        </p:blipFill>
        <p:spPr bwMode="auto">
          <a:xfrm>
            <a:off x="228600" y="228600"/>
            <a:ext cx="1143000" cy="102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152400"/>
            <a:ext cx="7772400" cy="1265238"/>
          </a:xfrm>
        </p:spPr>
        <p:txBody>
          <a:bodyPr>
            <a:normAutofit/>
          </a:bodyPr>
          <a:lstStyle/>
          <a:p>
            <a:pPr>
              <a:defRPr/>
            </a:pPr>
            <a:r>
              <a:rPr lang="en-US" b="1" smtClean="0">
                <a:solidFill>
                  <a:srgbClr val="17375E"/>
                </a:solidFill>
                <a:effectLst>
                  <a:outerShdw blurRad="38100" dist="38100" dir="2700000" algn="tl">
                    <a:srgbClr val="FFFFFF"/>
                  </a:outerShdw>
                </a:effectLst>
              </a:rPr>
              <a:t>Drug Testing Data Since 2005</a:t>
            </a:r>
            <a:endParaRPr lang="en-US" smtClean="0"/>
          </a:p>
        </p:txBody>
      </p:sp>
      <p:pic>
        <p:nvPicPr>
          <p:cNvPr id="1026" name="Picture 2"/>
          <p:cNvPicPr>
            <a:picLocks noGrp="1" noChangeAspect="1" noChangeArrowheads="1"/>
          </p:cNvPicPr>
          <p:nvPr>
            <p:ph idx="4294967295"/>
          </p:nvPr>
        </p:nvPicPr>
        <p:blipFill>
          <a:blip r:embed="rId3" cstate="print"/>
          <a:srcRect/>
          <a:stretch>
            <a:fillRect/>
          </a:stretch>
        </p:blipFill>
        <p:spPr>
          <a:xfrm>
            <a:off x="685800" y="1487694"/>
            <a:ext cx="7924800" cy="5370306"/>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5" name="Picture 8" descr="DOT logo"/>
          <p:cNvPicPr>
            <a:picLocks noChangeAspect="1" noChangeArrowheads="1"/>
          </p:cNvPicPr>
          <p:nvPr/>
        </p:nvPicPr>
        <p:blipFill>
          <a:blip r:embed="rId4" cstate="print"/>
          <a:srcRect/>
          <a:stretch>
            <a:fillRect/>
          </a:stretch>
        </p:blipFill>
        <p:spPr bwMode="auto">
          <a:xfrm>
            <a:off x="228600" y="228600"/>
            <a:ext cx="1143000" cy="10221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ight Arrow 5"/>
          <p:cNvSpPr/>
          <p:nvPr/>
        </p:nvSpPr>
        <p:spPr>
          <a:xfrm>
            <a:off x="533400" y="2667000"/>
            <a:ext cx="381000"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ight Arrow 6"/>
          <p:cNvSpPr/>
          <p:nvPr/>
        </p:nvSpPr>
        <p:spPr>
          <a:xfrm>
            <a:off x="7239000" y="2667000"/>
            <a:ext cx="381000" cy="1524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1447800" y="457200"/>
            <a:ext cx="6705600" cy="769938"/>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4400" b="1" dirty="0">
                <a:solidFill>
                  <a:schemeClr val="bg2">
                    <a:lumMod val="75000"/>
                  </a:schemeClr>
                </a:solidFill>
                <a:effectLst>
                  <a:outerShdw blurRad="38100" dist="38100" dir="2700000" algn="tl">
                    <a:srgbClr val="000000">
                      <a:alpha val="43137"/>
                    </a:srgbClr>
                  </a:outerShdw>
                </a:effectLst>
                <a:latin typeface="+mj-lt"/>
              </a:rPr>
              <a:t>Recent Events</a:t>
            </a:r>
          </a:p>
        </p:txBody>
      </p:sp>
      <p:sp>
        <p:nvSpPr>
          <p:cNvPr id="16391" name="Rectangle 7"/>
          <p:cNvSpPr>
            <a:spLocks noChangeArrowheads="1"/>
          </p:cNvSpPr>
          <p:nvPr/>
        </p:nvSpPr>
        <p:spPr bwMode="auto">
          <a:xfrm>
            <a:off x="457200" y="1524000"/>
            <a:ext cx="7848600" cy="4648200"/>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Font typeface="Arial" charset="0"/>
              <a:buChar char="•"/>
              <a:defRPr/>
            </a:pPr>
            <a:r>
              <a:rPr lang="en-US" sz="3200" b="1" dirty="0" smtClean="0">
                <a:effectLst>
                  <a:outerShdw blurRad="38100" dist="38100" dir="2700000" algn="tl">
                    <a:srgbClr val="1F497D"/>
                  </a:outerShdw>
                </a:effectLst>
                <a:latin typeface="Calibri" pitchFamily="34" charset="0"/>
              </a:rPr>
              <a:t>DOT’s </a:t>
            </a:r>
            <a:r>
              <a:rPr lang="en-US" sz="3200" b="1" dirty="0">
                <a:effectLst>
                  <a:outerShdw blurRad="38100" dist="38100" dir="2700000" algn="tl">
                    <a:srgbClr val="1F497D"/>
                  </a:outerShdw>
                </a:effectLst>
                <a:latin typeface="Calibri" pitchFamily="34" charset="0"/>
              </a:rPr>
              <a:t>“Medical Marijuana” Guidance – October 2009</a:t>
            </a:r>
            <a:r>
              <a:rPr lang="en-US" sz="2400" b="1" dirty="0">
                <a:effectLst>
                  <a:outerShdw blurRad="38100" dist="38100" dir="2700000" algn="tl">
                    <a:srgbClr val="1F497D"/>
                  </a:outerShdw>
                </a:effectLst>
                <a:latin typeface="Calibri" pitchFamily="34" charset="0"/>
              </a:rPr>
              <a:t> </a:t>
            </a:r>
          </a:p>
          <a:p>
            <a:pPr marL="342900" indent="-342900">
              <a:lnSpc>
                <a:spcPct val="80000"/>
              </a:lnSpc>
              <a:spcBef>
                <a:spcPct val="20000"/>
              </a:spcBef>
              <a:buClr>
                <a:schemeClr val="tx1"/>
              </a:buClr>
              <a:buFont typeface="Arial" charset="0"/>
              <a:buNone/>
              <a:defRPr/>
            </a:pPr>
            <a:r>
              <a:rPr lang="en-US" sz="2400" b="1" dirty="0">
                <a:effectLst>
                  <a:outerShdw blurRad="38100" dist="38100" dir="2700000" algn="tl">
                    <a:srgbClr val="1F497D"/>
                  </a:outerShdw>
                </a:effectLst>
                <a:latin typeface="Calibri" pitchFamily="34" charset="0"/>
              </a:rPr>
              <a:t> </a:t>
            </a:r>
          </a:p>
          <a:p>
            <a:pPr marL="342900" indent="-342900" algn="just">
              <a:buClr>
                <a:schemeClr val="tx1"/>
              </a:buClr>
              <a:defRPr/>
            </a:pPr>
            <a:r>
              <a:rPr lang="en-US" sz="2400" b="1" dirty="0">
                <a:effectLst>
                  <a:outerShdw blurRad="38100" dist="38100" dir="2700000" algn="tl">
                    <a:srgbClr val="1F497D"/>
                  </a:outerShdw>
                </a:effectLst>
                <a:latin typeface="Calibri" pitchFamily="34" charset="0"/>
              </a:rPr>
              <a:t>     Bottom Line: Medical Review Officers will </a:t>
            </a:r>
            <a:r>
              <a:rPr lang="en-US" sz="2400" b="1" u="sng" dirty="0">
                <a:effectLst>
                  <a:outerShdw blurRad="38100" dist="38100" dir="2700000" algn="tl">
                    <a:srgbClr val="1F497D"/>
                  </a:outerShdw>
                </a:effectLst>
                <a:latin typeface="Calibri" pitchFamily="34" charset="0"/>
              </a:rPr>
              <a:t>not</a:t>
            </a:r>
            <a:r>
              <a:rPr lang="en-US" sz="2400" b="1" dirty="0">
                <a:effectLst>
                  <a:outerShdw blurRad="38100" dist="38100" dir="2700000" algn="tl">
                    <a:srgbClr val="1F497D"/>
                  </a:outerShdw>
                </a:effectLst>
                <a:latin typeface="Calibri" pitchFamily="34" charset="0"/>
              </a:rPr>
              <a:t> verify a drug test as negative based upon information that a physician recommended that the employee use “medical marijuana.” It remains unacceptable for any safety‐sensitive employee subject to drug testing under the Department of Transportation’s drug testing regulations to use marijuana.</a:t>
            </a:r>
          </a:p>
          <a:p>
            <a:pPr marL="342900" indent="-342900">
              <a:buClr>
                <a:schemeClr val="tx1"/>
              </a:buClr>
              <a:buFont typeface="Arial" charset="0"/>
              <a:buChar char="•"/>
              <a:defRPr/>
            </a:pPr>
            <a:endParaRPr lang="en-US" sz="2400" b="1" dirty="0">
              <a:effectLst>
                <a:outerShdw blurRad="38100" dist="38100" dir="2700000" algn="tl">
                  <a:srgbClr val="1F497D"/>
                </a:outerShdw>
              </a:effectLst>
              <a:latin typeface="Calibri" pitchFamily="34" charset="0"/>
            </a:endParaRPr>
          </a:p>
          <a:p>
            <a:pPr marL="342900" indent="-342900">
              <a:lnSpc>
                <a:spcPct val="80000"/>
              </a:lnSpc>
              <a:spcBef>
                <a:spcPct val="20000"/>
              </a:spcBef>
              <a:buClr>
                <a:schemeClr val="tx1"/>
              </a:buClr>
              <a:buFont typeface="Arial" charset="0"/>
              <a:buChar char="•"/>
              <a:defRPr/>
            </a:pPr>
            <a:r>
              <a:rPr lang="en-US" sz="2000" b="1" dirty="0">
                <a:effectLst>
                  <a:outerShdw blurRad="38100" dist="38100" dir="2700000" algn="tl">
                    <a:srgbClr val="1F497D"/>
                  </a:outerShdw>
                </a:effectLst>
                <a:latin typeface="Calibri" pitchFamily="34" charset="0"/>
              </a:rPr>
              <a:t>Public Interest Exclusion – Published November 17, 2009</a:t>
            </a:r>
          </a:p>
          <a:p>
            <a:pPr marL="342900" indent="-342900">
              <a:lnSpc>
                <a:spcPct val="80000"/>
              </a:lnSpc>
              <a:spcBef>
                <a:spcPct val="20000"/>
              </a:spcBef>
              <a:buClr>
                <a:schemeClr val="tx1"/>
              </a:buClr>
              <a:buFont typeface="Arial" charset="0"/>
              <a:buNone/>
              <a:defRPr/>
            </a:pPr>
            <a:endParaRPr lang="en-US" sz="2400" b="1" dirty="0">
              <a:effectLst>
                <a:outerShdw blurRad="38100" dist="38100" dir="2700000" algn="tl">
                  <a:srgbClr val="1F497D"/>
                </a:outerShdw>
              </a:effectLst>
              <a:latin typeface="Calibri" pitchFamily="34" charset="0"/>
            </a:endParaRPr>
          </a:p>
          <a:p>
            <a:pPr marL="342900" indent="-342900">
              <a:lnSpc>
                <a:spcPct val="80000"/>
              </a:lnSpc>
              <a:spcBef>
                <a:spcPct val="20000"/>
              </a:spcBef>
              <a:buClr>
                <a:schemeClr val="tx1"/>
              </a:buClr>
              <a:buFont typeface="Arial" charset="0"/>
              <a:buNone/>
              <a:defRPr/>
            </a:pPr>
            <a:endParaRPr lang="en-US" sz="1600" b="1" dirty="0">
              <a:effectLst>
                <a:outerShdw blurRad="38100" dist="38100" dir="2700000" algn="tl">
                  <a:srgbClr val="1F497D"/>
                </a:outerShdw>
              </a:effectLst>
              <a:latin typeface="Calibri" pitchFamily="34" charset="0"/>
            </a:endParaRPr>
          </a:p>
          <a:p>
            <a:pPr marL="342900" indent="-342900">
              <a:lnSpc>
                <a:spcPct val="80000"/>
              </a:lnSpc>
              <a:spcBef>
                <a:spcPct val="20000"/>
              </a:spcBef>
              <a:buClr>
                <a:schemeClr val="accent2"/>
              </a:buClr>
              <a:buFont typeface="Wingdings" pitchFamily="2" charset="2"/>
              <a:buNone/>
              <a:defRPr/>
            </a:pPr>
            <a:endParaRPr lang="en-US" sz="1600" dirty="0">
              <a:latin typeface="Calibri" pitchFamily="34" charset="0"/>
            </a:endParaRPr>
          </a:p>
        </p:txBody>
      </p:sp>
      <p:sp>
        <p:nvSpPr>
          <p:cNvPr id="5" name="Slide Number Placeholder 4"/>
          <p:cNvSpPr>
            <a:spLocks noGrp="1"/>
          </p:cNvSpPr>
          <p:nvPr>
            <p:ph type="sldNum" sz="quarter" idx="12"/>
          </p:nvPr>
        </p:nvSpPr>
        <p:spPr/>
        <p:txBody>
          <a:bodyPr/>
          <a:lstStyle/>
          <a:p>
            <a:pPr>
              <a:defRPr/>
            </a:pPr>
            <a:fld id="{2CCEF935-9E11-4763-BFAD-2A3411BEF5A0}" type="slidenum">
              <a:rPr lang="en-US"/>
              <a:pPr>
                <a:defRPr/>
              </a:pPr>
              <a:t>8</a:t>
            </a:fld>
            <a:endParaRPr lang="en-US" dirty="0"/>
          </a:p>
        </p:txBody>
      </p:sp>
      <p:pic>
        <p:nvPicPr>
          <p:cNvPr id="6" name="Picture 8" descr="DOT logo"/>
          <p:cNvPicPr>
            <a:picLocks noChangeAspect="1" noChangeArrowheads="1"/>
          </p:cNvPicPr>
          <p:nvPr/>
        </p:nvPicPr>
        <p:blipFill>
          <a:blip r:embed="rId3" cstate="print"/>
          <a:srcRect/>
          <a:stretch>
            <a:fillRect/>
          </a:stretch>
        </p:blipFill>
        <p:spPr bwMode="auto">
          <a:xfrm>
            <a:off x="2057400" y="457200"/>
            <a:ext cx="914400" cy="817685"/>
          </a:xfrm>
          <a:prstGeom prst="rect">
            <a:avLst/>
          </a:prstGeom>
          <a:noFill/>
          <a:ln w="28575">
            <a:solidFill>
              <a:srgbClr val="FF0000"/>
            </a:solidFill>
            <a:miter lim="800000"/>
            <a:headEnd/>
            <a:tailEnd/>
          </a:ln>
          <a:effectLst>
            <a:glow rad="101600">
              <a:schemeClr val="accent2">
                <a:satMod val="175000"/>
                <a:alpha val="40000"/>
              </a:schemeClr>
            </a:glow>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Drug Test</a:t>
            </a:r>
            <a:endParaRPr lang="en-US" dirty="0"/>
          </a:p>
        </p:txBody>
      </p:sp>
      <p:sp>
        <p:nvSpPr>
          <p:cNvPr id="3" name="Content Placeholder 2"/>
          <p:cNvSpPr>
            <a:spLocks noGrp="1"/>
          </p:cNvSpPr>
          <p:nvPr>
            <p:ph idx="1"/>
          </p:nvPr>
        </p:nvSpPr>
        <p:spPr/>
        <p:txBody>
          <a:bodyPr/>
          <a:lstStyle/>
          <a:p>
            <a:r>
              <a:rPr lang="en-US" dirty="0" smtClean="0"/>
              <a:t>Urine Drug Test</a:t>
            </a:r>
          </a:p>
          <a:p>
            <a:r>
              <a:rPr lang="en-US" dirty="0" smtClean="0"/>
              <a:t>       *Rapid or “instant”</a:t>
            </a:r>
          </a:p>
          <a:p>
            <a:r>
              <a:rPr lang="en-US" dirty="0" smtClean="0"/>
              <a:t>       *Laboratory Based (DOT and non-DOT)</a:t>
            </a:r>
          </a:p>
          <a:p>
            <a:r>
              <a:rPr lang="en-US" dirty="0" smtClean="0"/>
              <a:t>Hair Collection</a:t>
            </a:r>
          </a:p>
          <a:p>
            <a:r>
              <a:rPr lang="en-US" dirty="0" smtClean="0"/>
              <a:t>Blood Collection &lt; don’t do please</a:t>
            </a:r>
          </a:p>
          <a:p>
            <a:r>
              <a:rPr lang="en-US" dirty="0" smtClean="0"/>
              <a:t>Cheek Swab – instant or lab based</a:t>
            </a:r>
            <a:endParaRPr lang="en-US"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1904</TotalTime>
  <Words>1089</Words>
  <Application>Microsoft Office PowerPoint</Application>
  <PresentationFormat>On-screen Show (4:3)</PresentationFormat>
  <Paragraphs>174</Paragraphs>
  <Slides>40</Slides>
  <Notes>7</Notes>
  <HiddenSlides>0</HiddenSlides>
  <MMClips>3</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CVSS Weeding Thru the Issues 2017</vt:lpstr>
      <vt:lpstr>I. Frank Huljev Administrative Director, Palm Medical Group Inc.</vt:lpstr>
      <vt:lpstr>The Gold Standard </vt:lpstr>
      <vt:lpstr>DOT Program Goals (continued)</vt:lpstr>
      <vt:lpstr>DOT Drug &amp; Alcohol Testing  Regulated Industry Program</vt:lpstr>
      <vt:lpstr>The Program Works</vt:lpstr>
      <vt:lpstr>Drug Testing Data Since 2005</vt:lpstr>
      <vt:lpstr>Slide 8</vt:lpstr>
      <vt:lpstr>Types of Drug Test</vt:lpstr>
      <vt:lpstr>The Urine Drug Collection §40.31-§40.73 &amp; §40.191- §40.209</vt:lpstr>
      <vt:lpstr>Security and Integrity</vt:lpstr>
      <vt:lpstr>Security and Integrity</vt:lpstr>
      <vt:lpstr>Collection Steps</vt:lpstr>
      <vt:lpstr>The Collection Site</vt:lpstr>
      <vt:lpstr>Instructions to employee</vt:lpstr>
      <vt:lpstr>Pre-collection steps</vt:lpstr>
      <vt:lpstr>Post collection steps</vt:lpstr>
      <vt:lpstr>Accepting/securing specimen</vt:lpstr>
      <vt:lpstr>Routine Collections Specimen preparation</vt:lpstr>
      <vt:lpstr>Federal Custody &amp; Control Form</vt:lpstr>
      <vt:lpstr>Slide 21</vt:lpstr>
      <vt:lpstr>Slide 22</vt:lpstr>
      <vt:lpstr>Failed Test if….</vt:lpstr>
      <vt:lpstr>Refusal to Test </vt:lpstr>
      <vt:lpstr>The Collector</vt:lpstr>
      <vt:lpstr>Direct Observation Collections</vt:lpstr>
      <vt:lpstr>Direct Observation Cont.</vt:lpstr>
      <vt:lpstr>Refusal to test continued</vt:lpstr>
      <vt:lpstr>Beating the drug test</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jim.swart</dc:creator>
  <cp:lastModifiedBy>User</cp:lastModifiedBy>
  <cp:revision>217</cp:revision>
  <dcterms:created xsi:type="dcterms:W3CDTF">2010-06-24T15:41:16Z</dcterms:created>
  <dcterms:modified xsi:type="dcterms:W3CDTF">2017-03-08T04:17:02Z</dcterms:modified>
</cp:coreProperties>
</file>